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66" r:id="rId3"/>
    <p:sldId id="256" r:id="rId4"/>
    <p:sldId id="304" r:id="rId5"/>
    <p:sldId id="269" r:id="rId6"/>
    <p:sldId id="270" r:id="rId7"/>
    <p:sldId id="305" r:id="rId8"/>
    <p:sldId id="288" r:id="rId9"/>
    <p:sldId id="297" r:id="rId10"/>
    <p:sldId id="257" r:id="rId11"/>
    <p:sldId id="271" r:id="rId12"/>
    <p:sldId id="272" r:id="rId13"/>
    <p:sldId id="289" r:id="rId14"/>
    <p:sldId id="290" r:id="rId15"/>
    <p:sldId id="298" r:id="rId16"/>
    <p:sldId id="258" r:id="rId17"/>
    <p:sldId id="273" r:id="rId18"/>
    <p:sldId id="274" r:id="rId19"/>
    <p:sldId id="299" r:id="rId20"/>
    <p:sldId id="259" r:id="rId21"/>
    <p:sldId id="275" r:id="rId22"/>
    <p:sldId id="276" r:id="rId23"/>
    <p:sldId id="277" r:id="rId24"/>
    <p:sldId id="278" r:id="rId25"/>
    <p:sldId id="267" r:id="rId26"/>
    <p:sldId id="260" r:id="rId27"/>
    <p:sldId id="280" r:id="rId28"/>
    <p:sldId id="261" r:id="rId29"/>
    <p:sldId id="300" r:id="rId30"/>
    <p:sldId id="262" r:id="rId31"/>
    <p:sldId id="286" r:id="rId32"/>
    <p:sldId id="292" r:id="rId33"/>
    <p:sldId id="301" r:id="rId34"/>
    <p:sldId id="293" r:id="rId35"/>
    <p:sldId id="303" r:id="rId36"/>
    <p:sldId id="306" r:id="rId37"/>
    <p:sldId id="307" r:id="rId38"/>
    <p:sldId id="263" r:id="rId39"/>
    <p:sldId id="287" r:id="rId40"/>
    <p:sldId id="295" r:id="rId41"/>
    <p:sldId id="296" r:id="rId42"/>
    <p:sldId id="264" r:id="rId43"/>
    <p:sldId id="281" r:id="rId44"/>
    <p:sldId id="282" r:id="rId45"/>
    <p:sldId id="284" r:id="rId4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9954D334-3FD8-4A18-B078-8D592DD4BB6B}" type="datetimeFigureOut">
              <a:rPr lang="pt-BR" smtClean="0"/>
              <a:t>01/06/2020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21668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954D334-3FD8-4A18-B078-8D592DD4BB6B}" type="datetimeFigureOut">
              <a:rPr lang="pt-BR" smtClean="0"/>
              <a:t>01/06/2020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284322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954D334-3FD8-4A18-B078-8D592DD4BB6B}" type="datetimeFigureOut">
              <a:rPr lang="pt-BR" smtClean="0"/>
              <a:t>01/06/2020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95035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9954D334-3FD8-4A18-B078-8D592DD4BB6B}" type="datetimeFigureOut">
              <a:rPr lang="pt-BR" smtClean="0"/>
              <a:t>01/06/2020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168979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9954D334-3FD8-4A18-B078-8D592DD4BB6B}" type="datetimeFigureOut">
              <a:rPr lang="pt-BR" smtClean="0"/>
              <a:t>01/06/2020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211362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9954D334-3FD8-4A18-B078-8D592DD4BB6B}" type="datetimeFigureOut">
              <a:rPr lang="pt-BR" smtClean="0"/>
              <a:t>01/06/2020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392005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9954D334-3FD8-4A18-B078-8D592DD4BB6B}" type="datetimeFigureOut">
              <a:rPr lang="pt-BR" smtClean="0"/>
              <a:t>01/06/2020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408615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9954D334-3FD8-4A18-B078-8D592DD4BB6B}" type="datetimeFigureOut">
              <a:rPr lang="pt-BR" smtClean="0"/>
              <a:t>01/06/2020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226315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954D334-3FD8-4A18-B078-8D592DD4BB6B}" type="datetimeFigureOut">
              <a:rPr lang="pt-BR" smtClean="0"/>
              <a:t>01/06/2020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297458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954D334-3FD8-4A18-B078-8D592DD4BB6B}" type="datetimeFigureOut">
              <a:rPr lang="pt-BR" smtClean="0"/>
              <a:t>01/06/2020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287344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9954D334-3FD8-4A18-B078-8D592DD4BB6B}" type="datetimeFigureOut">
              <a:rPr lang="pt-BR" smtClean="0"/>
              <a:t>01/06/2020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6CA287-4926-4315-978E-BFFB861CAB71}" type="slidenum">
              <a:rPr lang="pt-BR" smtClean="0"/>
              <a:t>‹nº›</a:t>
            </a:fld>
            <a:endParaRPr lang="pt-BR"/>
          </a:p>
        </p:txBody>
      </p:sp>
    </p:spTree>
    <p:extLst>
      <p:ext uri="{BB962C8B-B14F-4D97-AF65-F5344CB8AC3E}">
        <p14:creationId xmlns:p14="http://schemas.microsoft.com/office/powerpoint/2010/main" val="148029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4D334-3FD8-4A18-B078-8D592DD4BB6B}" type="datetimeFigureOut">
              <a:rPr lang="pt-BR" smtClean="0"/>
              <a:t>01/06/2020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CA287-4926-4315-978E-BFFB861CAB71}" type="slidenum">
              <a:rPr lang="pt-BR" smtClean="0"/>
              <a:t>‹nº›</a:t>
            </a:fld>
            <a:endParaRPr lang="pt-BR"/>
          </a:p>
        </p:txBody>
      </p:sp>
    </p:spTree>
    <p:extLst>
      <p:ext uri="{BB962C8B-B14F-4D97-AF65-F5344CB8AC3E}">
        <p14:creationId xmlns:p14="http://schemas.microsoft.com/office/powerpoint/2010/main" val="2221016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77568" y="295064"/>
            <a:ext cx="8436864" cy="1235456"/>
          </a:xfrm>
        </p:spPr>
        <p:txBody>
          <a:bodyPr>
            <a:normAutofit fontScale="90000"/>
          </a:bodyPr>
          <a:lstStyle/>
          <a:p>
            <a:r>
              <a:rPr lang="pt-BR" b="1" dirty="0">
                <a:effectLst>
                  <a:outerShdw blurRad="38100" dist="38100" dir="2700000" algn="tl">
                    <a:srgbClr val="000000">
                      <a:alpha val="43137"/>
                    </a:srgbClr>
                  </a:outerShdw>
                </a:effectLst>
              </a:rPr>
              <a:t>Warehouse System </a:t>
            </a:r>
            <a:br>
              <a:rPr lang="pt-BR" b="1" dirty="0">
                <a:effectLst>
                  <a:outerShdw blurRad="38100" dist="38100" dir="2700000" algn="tl">
                    <a:srgbClr val="000000">
                      <a:alpha val="43137"/>
                    </a:srgbClr>
                  </a:outerShdw>
                </a:effectLst>
              </a:rPr>
            </a:br>
            <a:r>
              <a:rPr lang="pt-BR" sz="3300" b="1" dirty="0">
                <a:effectLst>
                  <a:outerShdw blurRad="38100" dist="38100" dir="2700000" algn="tl">
                    <a:srgbClr val="000000">
                      <a:alpha val="43137"/>
                    </a:srgbClr>
                  </a:outerShdw>
                </a:effectLst>
              </a:rPr>
              <a:t>Operational manual for stock control</a:t>
            </a:r>
          </a:p>
        </p:txBody>
      </p:sp>
      <p:sp>
        <p:nvSpPr>
          <p:cNvPr id="3" name="Subtítulo 2"/>
          <p:cNvSpPr>
            <a:spLocks noGrp="1"/>
          </p:cNvSpPr>
          <p:nvPr>
            <p:ph type="subTitle" idx="1"/>
          </p:nvPr>
        </p:nvSpPr>
        <p:spPr/>
        <p:txBody>
          <a:bodyPr/>
          <a:lstStyle/>
          <a:p>
            <a:endParaRPr lang="pt-BR" dirty="0"/>
          </a:p>
        </p:txBody>
      </p:sp>
      <p:pic>
        <p:nvPicPr>
          <p:cNvPr id="5" name="Imagem 4"/>
          <p:cNvPicPr>
            <a:picLocks noChangeAspect="1"/>
          </p:cNvPicPr>
          <p:nvPr/>
        </p:nvPicPr>
        <p:blipFill>
          <a:blip r:embed="rId2"/>
          <a:stretch>
            <a:fillRect/>
          </a:stretch>
        </p:blipFill>
        <p:spPr>
          <a:xfrm>
            <a:off x="998220" y="1510496"/>
            <a:ext cx="10195560" cy="4932892"/>
          </a:xfrm>
          <a:prstGeom prst="rect">
            <a:avLst/>
          </a:prstGeom>
        </p:spPr>
      </p:pic>
    </p:spTree>
    <p:extLst>
      <p:ext uri="{BB962C8B-B14F-4D97-AF65-F5344CB8AC3E}">
        <p14:creationId xmlns:p14="http://schemas.microsoft.com/office/powerpoint/2010/main" val="87120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Assembly </a:t>
            </a:r>
            <a:r>
              <a:rPr lang="pt-BR" b="1" dirty="0" err="1">
                <a:effectLst>
                  <a:outerShdw blurRad="38100" dist="38100" dir="2700000" algn="tl">
                    <a:srgbClr val="000000">
                      <a:alpha val="43137"/>
                    </a:srgbClr>
                  </a:outerShdw>
                </a:effectLst>
              </a:rPr>
              <a:t>Reel</a:t>
            </a:r>
            <a:endParaRPr lang="pt-BR" b="1" dirty="0">
              <a:effectLst>
                <a:outerShdw blurRad="38100" dist="38100" dir="2700000" algn="tl">
                  <a:srgbClr val="000000">
                    <a:alpha val="43137"/>
                  </a:srgbClr>
                </a:outerShdw>
              </a:effectLst>
            </a:endParaRPr>
          </a:p>
        </p:txBody>
      </p:sp>
      <p:pic>
        <p:nvPicPr>
          <p:cNvPr id="5" name="Espaço Reservado para Conteúdo 4"/>
          <p:cNvPicPr>
            <a:picLocks noGrp="1" noChangeAspect="1"/>
          </p:cNvPicPr>
          <p:nvPr>
            <p:ph sz="half" idx="1"/>
          </p:nvPr>
        </p:nvPicPr>
        <p:blipFill>
          <a:blip r:embed="rId2"/>
          <a:stretch>
            <a:fillRect/>
          </a:stretch>
        </p:blipFill>
        <p:spPr>
          <a:xfrm>
            <a:off x="838200" y="1825625"/>
            <a:ext cx="2114550" cy="2066925"/>
          </a:xfrm>
          <a:prstGeom prst="rect">
            <a:avLst/>
          </a:prstGeom>
        </p:spPr>
      </p:pic>
      <p:sp>
        <p:nvSpPr>
          <p:cNvPr id="4" name="Espaço Reservado para Conteúdo 3"/>
          <p:cNvSpPr>
            <a:spLocks noGrp="1"/>
          </p:cNvSpPr>
          <p:nvPr>
            <p:ph sz="half" idx="2"/>
          </p:nvPr>
        </p:nvSpPr>
        <p:spPr>
          <a:xfrm>
            <a:off x="2952750" y="1825624"/>
            <a:ext cx="8401050" cy="5032375"/>
          </a:xfrm>
        </p:spPr>
        <p:txBody>
          <a:bodyPr/>
          <a:lstStyle/>
          <a:p>
            <a:pPr marL="0" indent="0">
              <a:buNone/>
            </a:pPr>
            <a:r>
              <a:rPr lang="pt-BR" dirty="0" err="1">
                <a:solidFill>
                  <a:srgbClr val="FF0000"/>
                </a:solidFill>
              </a:rPr>
              <a:t>When</a:t>
            </a:r>
            <a:r>
              <a:rPr lang="pt-BR" dirty="0">
                <a:solidFill>
                  <a:srgbClr val="FF0000"/>
                </a:solidFill>
              </a:rPr>
              <a:t> use?</a:t>
            </a:r>
          </a:p>
          <a:p>
            <a:endParaRPr lang="pt-BR" dirty="0"/>
          </a:p>
          <a:p>
            <a:pPr marL="0" indent="0">
              <a:buNone/>
            </a:pPr>
            <a:r>
              <a:rPr lang="pt-BR" dirty="0"/>
              <a:t>This routine it’s used when you we will convert drums from kit form into assembled reel.</a:t>
            </a:r>
          </a:p>
          <a:p>
            <a:pPr marL="0" indent="0">
              <a:buNone/>
            </a:pPr>
            <a:endParaRPr lang="pt-BR" sz="2400" dirty="0"/>
          </a:p>
          <a:p>
            <a:endParaRPr lang="pt-BR" sz="2400" dirty="0"/>
          </a:p>
        </p:txBody>
      </p:sp>
    </p:spTree>
    <p:extLst>
      <p:ext uri="{BB962C8B-B14F-4D97-AF65-F5344CB8AC3E}">
        <p14:creationId xmlns:p14="http://schemas.microsoft.com/office/powerpoint/2010/main" val="161023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Assembly </a:t>
            </a:r>
            <a:r>
              <a:rPr lang="pt-BR" b="1" dirty="0" err="1">
                <a:effectLst>
                  <a:outerShdw blurRad="38100" dist="38100" dir="2700000" algn="tl">
                    <a:srgbClr val="000000">
                      <a:alpha val="43137"/>
                    </a:srgbClr>
                  </a:outerShdw>
                </a:effectLst>
              </a:rPr>
              <a:t>reel</a:t>
            </a:r>
            <a:endParaRPr lang="pt-BR" b="1" dirty="0">
              <a:effectLst>
                <a:outerShdw blurRad="38100" dist="38100" dir="2700000" algn="tl">
                  <a:srgbClr val="000000">
                    <a:alpha val="43137"/>
                  </a:srgbClr>
                </a:outerShdw>
              </a:effectLst>
            </a:endParaRPr>
          </a:p>
        </p:txBody>
      </p:sp>
      <p:sp>
        <p:nvSpPr>
          <p:cNvPr id="6" name="Espaço Reservado para Conteúdo 5"/>
          <p:cNvSpPr>
            <a:spLocks noGrp="1"/>
          </p:cNvSpPr>
          <p:nvPr>
            <p:ph sz="half" idx="1"/>
          </p:nvPr>
        </p:nvSpPr>
        <p:spPr>
          <a:xfrm>
            <a:off x="914400" y="1825624"/>
            <a:ext cx="5181600" cy="4351338"/>
          </a:xfrm>
        </p:spPr>
        <p:txBody>
          <a:bodyPr>
            <a:normAutofit/>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First you select if are a </a:t>
            </a:r>
            <a:r>
              <a:rPr lang="pt-BR" sz="2400" b="1" dirty="0">
                <a:effectLst>
                  <a:outerShdw blurRad="38100" dist="38100" dir="2700000" algn="tl">
                    <a:srgbClr val="000000">
                      <a:alpha val="43137"/>
                    </a:srgbClr>
                  </a:outerShdw>
                </a:effectLst>
              </a:rPr>
              <a:t>Individual</a:t>
            </a:r>
            <a:r>
              <a:rPr lang="pt-BR" sz="2400" dirty="0"/>
              <a:t> ou </a:t>
            </a:r>
            <a:r>
              <a:rPr lang="pt-BR" sz="2400" b="1" dirty="0">
                <a:effectLst>
                  <a:outerShdw blurRad="38100" dist="38100" dir="2700000" algn="tl">
                    <a:srgbClr val="000000">
                      <a:alpha val="43137"/>
                    </a:srgbClr>
                  </a:outerShdw>
                </a:effectLst>
              </a:rPr>
              <a:t>From collector </a:t>
            </a:r>
            <a:r>
              <a:rPr lang="pt-BR" sz="2400" dirty="0"/>
              <a:t>choise</a:t>
            </a:r>
          </a:p>
          <a:p>
            <a:pPr marL="0" indent="0">
              <a:buNone/>
            </a:pPr>
            <a:r>
              <a:rPr lang="pt-BR" sz="2400" b="1" u="sng" dirty="0">
                <a:solidFill>
                  <a:srgbClr val="FF0000"/>
                </a:solidFill>
                <a:effectLst>
                  <a:outerShdw blurRad="38100" dist="38100" dir="2700000" algn="tl">
                    <a:srgbClr val="000000">
                      <a:alpha val="43137"/>
                    </a:srgbClr>
                  </a:outerShdw>
                </a:effectLst>
              </a:rPr>
              <a:t>Individual</a:t>
            </a:r>
          </a:p>
          <a:p>
            <a:r>
              <a:rPr lang="pt-BR" sz="2400" dirty="0"/>
              <a:t>When you have one bundle for assembling</a:t>
            </a:r>
          </a:p>
          <a:p>
            <a:pPr marL="0" indent="0">
              <a:buNone/>
            </a:pPr>
            <a:r>
              <a:rPr lang="pt-BR" sz="2400" b="1" u="sng" dirty="0" err="1">
                <a:solidFill>
                  <a:srgbClr val="FF0000"/>
                </a:solidFill>
                <a:effectLst>
                  <a:outerShdw blurRad="38100" dist="38100" dir="2700000" algn="tl">
                    <a:srgbClr val="000000">
                      <a:alpha val="43137"/>
                    </a:srgbClr>
                  </a:outerShdw>
                </a:effectLst>
              </a:rPr>
              <a:t>From</a:t>
            </a:r>
            <a:r>
              <a:rPr lang="pt-BR" sz="2400" b="1" u="sng" dirty="0">
                <a:solidFill>
                  <a:srgbClr val="FF0000"/>
                </a:solidFill>
                <a:effectLst>
                  <a:outerShdw blurRad="38100" dist="38100" dir="2700000" algn="tl">
                    <a:srgbClr val="000000">
                      <a:alpha val="43137"/>
                    </a:srgbClr>
                  </a:outerShdw>
                </a:effectLst>
              </a:rPr>
              <a:t> </a:t>
            </a:r>
            <a:r>
              <a:rPr lang="pt-BR" sz="2400" b="1" u="sng" dirty="0" err="1">
                <a:solidFill>
                  <a:srgbClr val="FF0000"/>
                </a:solidFill>
                <a:effectLst>
                  <a:outerShdw blurRad="38100" dist="38100" dir="2700000" algn="tl">
                    <a:srgbClr val="000000">
                      <a:alpha val="43137"/>
                    </a:srgbClr>
                  </a:outerShdw>
                </a:effectLst>
              </a:rPr>
              <a:t>Collector</a:t>
            </a:r>
            <a:endParaRPr lang="pt-BR" sz="2400" b="1" u="sng" dirty="0">
              <a:solidFill>
                <a:srgbClr val="FF0000"/>
              </a:solidFill>
              <a:effectLst>
                <a:outerShdw blurRad="38100" dist="38100" dir="2700000" algn="tl">
                  <a:srgbClr val="000000">
                    <a:alpha val="43137"/>
                  </a:srgbClr>
                </a:outerShdw>
              </a:effectLst>
            </a:endParaRPr>
          </a:p>
          <a:p>
            <a:r>
              <a:rPr lang="pt-BR" sz="2400" dirty="0"/>
              <a:t>When you have multiple bundles to be assembled  </a:t>
            </a:r>
          </a:p>
        </p:txBody>
      </p:sp>
      <p:pic>
        <p:nvPicPr>
          <p:cNvPr id="12" name="Espaço Reservado para Conteúdo 11"/>
          <p:cNvPicPr>
            <a:picLocks noGrp="1" noChangeAspect="1"/>
          </p:cNvPicPr>
          <p:nvPr>
            <p:ph sz="half" idx="2"/>
          </p:nvPr>
        </p:nvPicPr>
        <p:blipFill>
          <a:blip r:embed="rId2"/>
          <a:stretch>
            <a:fillRect/>
          </a:stretch>
        </p:blipFill>
        <p:spPr>
          <a:xfrm>
            <a:off x="6172200" y="2557848"/>
            <a:ext cx="5181600" cy="2886891"/>
          </a:xfrm>
          <a:prstGeom prst="rect">
            <a:avLst/>
          </a:prstGeom>
        </p:spPr>
      </p:pic>
      <p:sp>
        <p:nvSpPr>
          <p:cNvPr id="13" name="Seta para baixo 12"/>
          <p:cNvSpPr/>
          <p:nvPr/>
        </p:nvSpPr>
        <p:spPr>
          <a:xfrm>
            <a:off x="8549640" y="3044952"/>
            <a:ext cx="320040" cy="594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p:cNvSpPr/>
          <p:nvPr/>
        </p:nvSpPr>
        <p:spPr>
          <a:xfrm>
            <a:off x="10274808" y="3044952"/>
            <a:ext cx="320040" cy="594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9387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Assembly </a:t>
            </a:r>
            <a:r>
              <a:rPr lang="pt-BR" b="1" dirty="0" err="1">
                <a:effectLst>
                  <a:outerShdw blurRad="38100" dist="38100" dir="2700000" algn="tl">
                    <a:srgbClr val="000000">
                      <a:alpha val="43137"/>
                    </a:srgbClr>
                  </a:outerShdw>
                </a:effectLst>
              </a:rPr>
              <a:t>reel</a:t>
            </a:r>
            <a:endParaRPr lang="pt-BR" b="1" dirty="0">
              <a:effectLst>
                <a:outerShdw blurRad="38100" dist="38100" dir="2700000" algn="tl">
                  <a:srgbClr val="000000">
                    <a:alpha val="43137"/>
                  </a:srgbClr>
                </a:outerShdw>
              </a:effectLst>
            </a:endParaRPr>
          </a:p>
        </p:txBody>
      </p:sp>
      <p:sp>
        <p:nvSpPr>
          <p:cNvPr id="8" name="Espaço Reservado para Conteúdo 7"/>
          <p:cNvSpPr>
            <a:spLocks noGrp="1"/>
          </p:cNvSpPr>
          <p:nvPr>
            <p:ph idx="1"/>
          </p:nvPr>
        </p:nvSpPr>
        <p:spPr>
          <a:xfrm>
            <a:off x="838200" y="1523784"/>
            <a:ext cx="10515600" cy="4351338"/>
          </a:xfrm>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If you select </a:t>
            </a:r>
            <a:r>
              <a:rPr lang="pt-BR" sz="2400" b="1" u="sng" dirty="0">
                <a:solidFill>
                  <a:srgbClr val="FF0000"/>
                </a:solidFill>
                <a:effectLst>
                  <a:outerShdw blurRad="38100" dist="38100" dir="2700000" algn="tl">
                    <a:srgbClr val="000000">
                      <a:alpha val="43137"/>
                    </a:srgbClr>
                  </a:outerShdw>
                </a:effectLst>
              </a:rPr>
              <a:t>Individual</a:t>
            </a:r>
          </a:p>
          <a:p>
            <a:pPr marL="0" indent="0">
              <a:buNone/>
            </a:pPr>
            <a:r>
              <a:rPr lang="pt-BR" sz="2400" dirty="0"/>
              <a:t>    Enter the label number</a:t>
            </a:r>
          </a:p>
          <a:p>
            <a:pPr marL="0" indent="0">
              <a:buNone/>
            </a:pPr>
            <a:r>
              <a:rPr lang="pt-BR" sz="2400" dirty="0"/>
              <a:t>    Click on Confirm</a:t>
            </a:r>
          </a:p>
          <a:p>
            <a:endParaRPr lang="pt-BR" sz="2400" dirty="0"/>
          </a:p>
          <a:p>
            <a:endParaRPr lang="pt-BR" dirty="0"/>
          </a:p>
        </p:txBody>
      </p:sp>
      <p:pic>
        <p:nvPicPr>
          <p:cNvPr id="11" name="Imagem 10"/>
          <p:cNvPicPr>
            <a:picLocks noChangeAspect="1"/>
          </p:cNvPicPr>
          <p:nvPr/>
        </p:nvPicPr>
        <p:blipFill>
          <a:blip r:embed="rId2"/>
          <a:stretch>
            <a:fillRect/>
          </a:stretch>
        </p:blipFill>
        <p:spPr>
          <a:xfrm>
            <a:off x="1111186" y="3630803"/>
            <a:ext cx="9969627" cy="2862072"/>
          </a:xfrm>
          <a:prstGeom prst="rect">
            <a:avLst/>
          </a:prstGeom>
        </p:spPr>
      </p:pic>
      <p:sp>
        <p:nvSpPr>
          <p:cNvPr id="12" name="Seta para baixo 11"/>
          <p:cNvSpPr/>
          <p:nvPr/>
        </p:nvSpPr>
        <p:spPr>
          <a:xfrm>
            <a:off x="4507992" y="4361688"/>
            <a:ext cx="356616" cy="822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a:off x="7037832" y="4361688"/>
            <a:ext cx="356616" cy="822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6210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601"/>
            <a:ext cx="10515600" cy="1010251"/>
          </a:xfrm>
        </p:spPr>
        <p:txBody>
          <a:bodyPr/>
          <a:lstStyle/>
          <a:p>
            <a:pPr algn="ctr"/>
            <a:r>
              <a:rPr lang="pt-BR" b="1" dirty="0">
                <a:effectLst>
                  <a:outerShdw blurRad="38100" dist="38100" dir="2700000" algn="tl">
                    <a:srgbClr val="000000">
                      <a:alpha val="43137"/>
                    </a:srgbClr>
                  </a:outerShdw>
                </a:effectLst>
              </a:rPr>
              <a:t>Assembly </a:t>
            </a:r>
            <a:r>
              <a:rPr lang="pt-BR" b="1" dirty="0" err="1">
                <a:effectLst>
                  <a:outerShdw blurRad="38100" dist="38100" dir="2700000" algn="tl">
                    <a:srgbClr val="000000">
                      <a:alpha val="43137"/>
                    </a:srgbClr>
                  </a:outerShdw>
                </a:effectLst>
              </a:rPr>
              <a:t>reel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554115" y="282579"/>
            <a:ext cx="10515600" cy="4351338"/>
          </a:xfrm>
        </p:spPr>
        <p:txBody>
          <a:bodyPr>
            <a:normAutofit/>
          </a:bodyPr>
          <a:lstStyle/>
          <a:p>
            <a:endParaRPr lang="pt-BR" sz="2400" dirty="0"/>
          </a:p>
          <a:p>
            <a:r>
              <a:rPr lang="pt-BR" sz="2400" dirty="0"/>
              <a:t>Inform the qty assmbled. </a:t>
            </a:r>
          </a:p>
          <a:p>
            <a:r>
              <a:rPr lang="pt-BR" sz="2400" dirty="0"/>
              <a:t>After that go to the </a:t>
            </a:r>
            <a:r>
              <a:rPr lang="pt-BR" sz="2400" b="1" u="sng" dirty="0">
                <a:effectLst>
                  <a:outerShdw blurRad="38100" dist="38100" dir="2700000" algn="tl">
                    <a:srgbClr val="000000">
                      <a:alpha val="43137"/>
                    </a:srgbClr>
                  </a:outerShdw>
                </a:effectLst>
              </a:rPr>
              <a:t>PRINT LABEL </a:t>
            </a:r>
            <a:r>
              <a:rPr lang="pt-BR" sz="2400" dirty="0"/>
              <a:t>field, select if you want to generate </a:t>
            </a:r>
            <a:r>
              <a:rPr lang="pt-BR" sz="2000" b="1" u="sng" dirty="0"/>
              <a:t>INDIVIDUAL LABEL</a:t>
            </a:r>
            <a:r>
              <a:rPr lang="pt-BR" sz="2000" b="1" dirty="0"/>
              <a:t> </a:t>
            </a:r>
            <a:r>
              <a:rPr lang="pt-BR" sz="2400" dirty="0"/>
              <a:t>to get as many labels as the number of reels assembled </a:t>
            </a:r>
            <a:r>
              <a:rPr lang="pt-BR" sz="2400" b="1" dirty="0"/>
              <a:t>or </a:t>
            </a:r>
            <a:r>
              <a:rPr lang="pt-BR" sz="2100" b="1" u="sng" dirty="0"/>
              <a:t>ONLY ONE LABEL</a:t>
            </a:r>
            <a:r>
              <a:rPr lang="pt-BR" sz="2400" b="1" dirty="0"/>
              <a:t> </a:t>
            </a:r>
            <a:r>
              <a:rPr lang="pt-BR" sz="2400" dirty="0"/>
              <a:t>to generate one single label representing the group of reels assembled. </a:t>
            </a:r>
          </a:p>
          <a:p>
            <a:pPr marL="0" indent="0">
              <a:buNone/>
            </a:pPr>
            <a:r>
              <a:rPr lang="pt-BR" sz="1600" dirty="0"/>
              <a:t>Ex: If you want assembly 5 kits, put 5 kits on QTY ASSEMBLED </a:t>
            </a:r>
          </a:p>
          <a:p>
            <a:pPr marL="0" indent="0">
              <a:buNone/>
            </a:pPr>
            <a:r>
              <a:rPr lang="pt-BR" sz="1600" dirty="0"/>
              <a:t>      Choise “Individual label”, it will make one label for each kit ( 5 Labels)</a:t>
            </a:r>
          </a:p>
          <a:p>
            <a:pPr marL="0" indent="0">
              <a:buNone/>
            </a:pPr>
            <a:r>
              <a:rPr lang="pt-BR" sz="1600" dirty="0"/>
              <a:t>      If you choise “Only one label”, it will make one single label for all the kits</a:t>
            </a:r>
          </a:p>
          <a:p>
            <a:r>
              <a:rPr lang="pt-BR" sz="2400" dirty="0"/>
              <a:t>If you don’t comsume whole label quantity, the system generate new label contending the balance which remains unassembled.</a:t>
            </a:r>
          </a:p>
          <a:p>
            <a:r>
              <a:rPr lang="pt-BR" sz="2400" dirty="0"/>
              <a:t>Click in </a:t>
            </a:r>
            <a:r>
              <a:rPr lang="pt-BR" sz="2400" dirty="0" err="1"/>
              <a:t>Confirm</a:t>
            </a:r>
            <a:endParaRPr lang="pt-BR" sz="2400" dirty="0"/>
          </a:p>
        </p:txBody>
      </p:sp>
      <p:pic>
        <p:nvPicPr>
          <p:cNvPr id="4" name="Imagem 3"/>
          <p:cNvPicPr>
            <a:picLocks noChangeAspect="1"/>
          </p:cNvPicPr>
          <p:nvPr/>
        </p:nvPicPr>
        <p:blipFill>
          <a:blip r:embed="rId2"/>
          <a:stretch>
            <a:fillRect/>
          </a:stretch>
        </p:blipFill>
        <p:spPr>
          <a:xfrm>
            <a:off x="0" y="4162276"/>
            <a:ext cx="12192000" cy="2809783"/>
          </a:xfrm>
          <a:prstGeom prst="rect">
            <a:avLst/>
          </a:prstGeom>
        </p:spPr>
      </p:pic>
      <p:sp>
        <p:nvSpPr>
          <p:cNvPr id="5" name="Seta para a direita 4"/>
          <p:cNvSpPr/>
          <p:nvPr/>
        </p:nvSpPr>
        <p:spPr>
          <a:xfrm>
            <a:off x="6675120" y="5826330"/>
            <a:ext cx="658368" cy="310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1943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Assembly </a:t>
            </a:r>
            <a:r>
              <a:rPr lang="pt-BR" b="1" dirty="0" err="1">
                <a:effectLst>
                  <a:outerShdw blurRad="38100" dist="38100" dir="2700000" algn="tl">
                    <a:srgbClr val="000000">
                      <a:alpha val="43137"/>
                    </a:srgbClr>
                  </a:outerShdw>
                </a:effectLst>
              </a:rPr>
              <a:t>reel</a:t>
            </a:r>
            <a:endParaRPr lang="pt-BR" b="1" dirty="0">
              <a:effectLst>
                <a:outerShdw blurRad="38100" dist="38100" dir="2700000" algn="tl">
                  <a:srgbClr val="000000">
                    <a:alpha val="43137"/>
                  </a:srgbClr>
                </a:outerShdw>
              </a:effectLst>
            </a:endParaRPr>
          </a:p>
        </p:txBody>
      </p:sp>
      <p:sp>
        <p:nvSpPr>
          <p:cNvPr id="4" name="Espaço Reservado para Conteúdo 3"/>
          <p:cNvSpPr>
            <a:spLocks noGrp="1"/>
          </p:cNvSpPr>
          <p:nvPr>
            <p:ph sz="half" idx="1"/>
          </p:nvPr>
        </p:nvSpPr>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If you select </a:t>
            </a:r>
            <a:r>
              <a:rPr lang="pt-BR" sz="2400" b="1" u="sng" dirty="0">
                <a:solidFill>
                  <a:srgbClr val="FF0000"/>
                </a:solidFill>
                <a:effectLst>
                  <a:outerShdw blurRad="38100" dist="38100" dir="2700000" algn="tl">
                    <a:srgbClr val="000000">
                      <a:alpha val="43137"/>
                    </a:srgbClr>
                  </a:outerShdw>
                </a:effectLst>
              </a:rPr>
              <a:t>From Collector</a:t>
            </a:r>
          </a:p>
          <a:p>
            <a:pPr marL="0" indent="0">
              <a:buNone/>
            </a:pPr>
            <a:r>
              <a:rPr lang="pt-BR" sz="2400" dirty="0"/>
              <a:t>   You choose the file</a:t>
            </a:r>
          </a:p>
          <a:p>
            <a:pPr marL="0" indent="0">
              <a:buNone/>
            </a:pPr>
            <a:r>
              <a:rPr lang="pt-BR" sz="2400" dirty="0"/>
              <a:t>   Confirm the date of assembly</a:t>
            </a:r>
          </a:p>
          <a:p>
            <a:pPr marL="0" indent="0">
              <a:buNone/>
            </a:pPr>
            <a:r>
              <a:rPr lang="pt-BR" sz="2400" dirty="0"/>
              <a:t>   Click in Upload</a:t>
            </a:r>
          </a:p>
        </p:txBody>
      </p:sp>
      <p:sp>
        <p:nvSpPr>
          <p:cNvPr id="8" name="Seta para a direita 7"/>
          <p:cNvSpPr/>
          <p:nvPr/>
        </p:nvSpPr>
        <p:spPr>
          <a:xfrm>
            <a:off x="6482204" y="3756962"/>
            <a:ext cx="563880"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6482204" y="4360020"/>
            <a:ext cx="563880"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a:off x="6482204" y="5614740"/>
            <a:ext cx="563880"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Espaço Reservado para Conteúdo 12"/>
          <p:cNvPicPr>
            <a:picLocks noGrp="1" noChangeAspect="1"/>
          </p:cNvPicPr>
          <p:nvPr>
            <p:ph sz="half" idx="2"/>
          </p:nvPr>
        </p:nvPicPr>
        <p:blipFill>
          <a:blip r:embed="rId2"/>
          <a:stretch>
            <a:fillRect/>
          </a:stretch>
        </p:blipFill>
        <p:spPr>
          <a:xfrm>
            <a:off x="7046084" y="1825625"/>
            <a:ext cx="3433832" cy="4351338"/>
          </a:xfrm>
          <a:prstGeom prst="rect">
            <a:avLst/>
          </a:prstGeom>
        </p:spPr>
      </p:pic>
    </p:spTree>
    <p:extLst>
      <p:ext uri="{BB962C8B-B14F-4D97-AF65-F5344CB8AC3E}">
        <p14:creationId xmlns:p14="http://schemas.microsoft.com/office/powerpoint/2010/main" val="335841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Assembly </a:t>
            </a:r>
            <a:r>
              <a:rPr lang="pt-BR" b="1" dirty="0" err="1">
                <a:effectLst>
                  <a:outerShdw blurRad="38100" dist="38100" dir="2700000" algn="tl">
                    <a:srgbClr val="000000">
                      <a:alpha val="43137"/>
                    </a:srgbClr>
                  </a:outerShdw>
                </a:effectLst>
              </a:rPr>
              <a:t>reel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a:xfrm>
            <a:off x="197963" y="1825625"/>
            <a:ext cx="4421171" cy="4351338"/>
          </a:xfrm>
        </p:spPr>
        <p:txBody>
          <a:bodyPr/>
          <a:lstStyle/>
          <a:p>
            <a:r>
              <a:rPr lang="pt-BR" sz="2400" dirty="0"/>
              <a:t>Here it will shows all labels scanned and will make one label contending all reels from diferent labels. </a:t>
            </a:r>
          </a:p>
          <a:p>
            <a:pPr marL="0" indent="0">
              <a:buNone/>
            </a:pPr>
            <a:endParaRPr lang="pt-BR" sz="2400" dirty="0"/>
          </a:p>
        </p:txBody>
      </p:sp>
      <p:pic>
        <p:nvPicPr>
          <p:cNvPr id="7" name="Espaço Reservado para Conteúdo 6"/>
          <p:cNvPicPr>
            <a:picLocks noGrp="1" noChangeAspect="1"/>
          </p:cNvPicPr>
          <p:nvPr>
            <p:ph sz="half" idx="2"/>
          </p:nvPr>
        </p:nvPicPr>
        <p:blipFill>
          <a:blip r:embed="rId2"/>
          <a:stretch>
            <a:fillRect/>
          </a:stretch>
        </p:blipFill>
        <p:spPr>
          <a:xfrm>
            <a:off x="4619134" y="1727264"/>
            <a:ext cx="7572866" cy="4873658"/>
          </a:xfrm>
          <a:prstGeom prst="rect">
            <a:avLst/>
          </a:prstGeom>
        </p:spPr>
      </p:pic>
      <p:sp>
        <p:nvSpPr>
          <p:cNvPr id="8" name="Retângulo 7"/>
          <p:cNvSpPr/>
          <p:nvPr/>
        </p:nvSpPr>
        <p:spPr>
          <a:xfrm>
            <a:off x="11283696" y="3831336"/>
            <a:ext cx="908304" cy="1591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9" name="Seta para a esquerda 8"/>
          <p:cNvSpPr/>
          <p:nvPr/>
        </p:nvSpPr>
        <p:spPr>
          <a:xfrm>
            <a:off x="11628120" y="5577840"/>
            <a:ext cx="512064" cy="192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5992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Delivery</a:t>
            </a:r>
          </a:p>
        </p:txBody>
      </p:sp>
      <p:pic>
        <p:nvPicPr>
          <p:cNvPr id="5" name="Espaço Reservado para Conteúdo 4"/>
          <p:cNvPicPr>
            <a:picLocks noGrp="1" noChangeAspect="1"/>
          </p:cNvPicPr>
          <p:nvPr>
            <p:ph sz="half" idx="1"/>
          </p:nvPr>
        </p:nvPicPr>
        <p:blipFill>
          <a:blip r:embed="rId2"/>
          <a:stretch>
            <a:fillRect/>
          </a:stretch>
        </p:blipFill>
        <p:spPr>
          <a:xfrm>
            <a:off x="838200" y="1825625"/>
            <a:ext cx="2105025" cy="2085975"/>
          </a:xfrm>
          <a:prstGeom prst="rect">
            <a:avLst/>
          </a:prstGeom>
        </p:spPr>
      </p:pic>
      <p:sp>
        <p:nvSpPr>
          <p:cNvPr id="4" name="Espaço Reservado para Conteúdo 3"/>
          <p:cNvSpPr>
            <a:spLocks noGrp="1"/>
          </p:cNvSpPr>
          <p:nvPr>
            <p:ph sz="half" idx="2"/>
          </p:nvPr>
        </p:nvSpPr>
        <p:spPr>
          <a:xfrm>
            <a:off x="2943225" y="1825624"/>
            <a:ext cx="8410575" cy="5032375"/>
          </a:xfrm>
        </p:spPr>
        <p:txBody>
          <a:bodyPr/>
          <a:lstStyle/>
          <a:p>
            <a:pPr marL="0" indent="0">
              <a:buNone/>
            </a:pPr>
            <a:r>
              <a:rPr lang="pt-BR" dirty="0" err="1">
                <a:solidFill>
                  <a:srgbClr val="FF0000"/>
                </a:solidFill>
              </a:rPr>
              <a:t>When</a:t>
            </a:r>
            <a:r>
              <a:rPr lang="pt-BR" dirty="0">
                <a:solidFill>
                  <a:srgbClr val="FF0000"/>
                </a:solidFill>
              </a:rPr>
              <a:t> use?</a:t>
            </a:r>
          </a:p>
          <a:p>
            <a:r>
              <a:rPr lang="pt-BR" sz="2400" dirty="0"/>
              <a:t>When you have to proceed the truck loading  ( Goods to be delivered to the customer / transfers from one location to the other ( warehouse to warehouse ), etc...</a:t>
            </a:r>
          </a:p>
          <a:p>
            <a:pPr marL="0" indent="0">
              <a:buNone/>
            </a:pPr>
            <a:endParaRPr lang="pt-BR" dirty="0"/>
          </a:p>
        </p:txBody>
      </p:sp>
    </p:spTree>
    <p:extLst>
      <p:ext uri="{BB962C8B-B14F-4D97-AF65-F5344CB8AC3E}">
        <p14:creationId xmlns:p14="http://schemas.microsoft.com/office/powerpoint/2010/main" val="350786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Delivery </a:t>
            </a:r>
          </a:p>
        </p:txBody>
      </p:sp>
      <p:pic>
        <p:nvPicPr>
          <p:cNvPr id="10" name="Espaço Reservado para Conteúdo 9"/>
          <p:cNvPicPr>
            <a:picLocks noGrp="1" noChangeAspect="1"/>
          </p:cNvPicPr>
          <p:nvPr>
            <p:ph sz="half" idx="2"/>
          </p:nvPr>
        </p:nvPicPr>
        <p:blipFill>
          <a:blip r:embed="rId2"/>
          <a:stretch>
            <a:fillRect/>
          </a:stretch>
        </p:blipFill>
        <p:spPr>
          <a:xfrm>
            <a:off x="6172200" y="1994467"/>
            <a:ext cx="5181600" cy="4013654"/>
          </a:xfrm>
          <a:prstGeom prst="rect">
            <a:avLst/>
          </a:prstGeom>
        </p:spPr>
      </p:pic>
      <p:sp>
        <p:nvSpPr>
          <p:cNvPr id="11" name="Seta para a esquerda 10"/>
          <p:cNvSpPr/>
          <p:nvPr/>
        </p:nvSpPr>
        <p:spPr>
          <a:xfrm rot="10800000">
            <a:off x="5603748" y="4453128"/>
            <a:ext cx="832104" cy="32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esquerda 11"/>
          <p:cNvSpPr/>
          <p:nvPr/>
        </p:nvSpPr>
        <p:spPr>
          <a:xfrm>
            <a:off x="9532620" y="5273040"/>
            <a:ext cx="832104" cy="32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Conteúdo 4">
            <a:extLst>
              <a:ext uri="{FF2B5EF4-FFF2-40B4-BE49-F238E27FC236}">
                <a16:creationId xmlns:a16="http://schemas.microsoft.com/office/drawing/2014/main" xmlns="" id="{C2F4C9F8-58FB-4732-8D29-D2B029CF1F12}"/>
              </a:ext>
            </a:extLst>
          </p:cNvPr>
          <p:cNvSpPr txBox="1">
            <a:spLocks/>
          </p:cNvSpPr>
          <p:nvPr/>
        </p:nvSpPr>
        <p:spPr>
          <a:xfrm>
            <a:off x="422147"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dirty="0">
                <a:solidFill>
                  <a:srgbClr val="FF0000"/>
                </a:solidFill>
              </a:rPr>
              <a:t>How to use?</a:t>
            </a:r>
          </a:p>
          <a:p>
            <a:r>
              <a:rPr lang="pt-BR" sz="2400" dirty="0"/>
              <a:t>Here you have to choose the File from the scanning process during the cargo loading.</a:t>
            </a:r>
          </a:p>
          <a:p>
            <a:pPr marL="0" indent="0">
              <a:buFont typeface="Arial" panose="020B0604020202020204" pitchFamily="34" charset="0"/>
              <a:buNone/>
            </a:pPr>
            <a:endParaRPr lang="pt-BR" sz="2400" i="1" dirty="0"/>
          </a:p>
        </p:txBody>
      </p:sp>
    </p:spTree>
    <p:extLst>
      <p:ext uri="{BB962C8B-B14F-4D97-AF65-F5344CB8AC3E}">
        <p14:creationId xmlns:p14="http://schemas.microsoft.com/office/powerpoint/2010/main" val="29327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Delivery </a:t>
            </a:r>
          </a:p>
        </p:txBody>
      </p:sp>
      <p:sp>
        <p:nvSpPr>
          <p:cNvPr id="4" name="Espaço Reservado para Conteúdo 3"/>
          <p:cNvSpPr>
            <a:spLocks noGrp="1"/>
          </p:cNvSpPr>
          <p:nvPr>
            <p:ph idx="1"/>
          </p:nvPr>
        </p:nvSpPr>
        <p:spPr>
          <a:xfrm>
            <a:off x="838200" y="1690688"/>
            <a:ext cx="10515600" cy="4351338"/>
          </a:xfrm>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Here we will make a link with customers and PO existent in the system  </a:t>
            </a:r>
          </a:p>
          <a:p>
            <a:pPr>
              <a:buFont typeface="Wingdings" panose="05000000000000000000" pitchFamily="2" charset="2"/>
              <a:buChar char="Ø"/>
            </a:pPr>
            <a:r>
              <a:rPr lang="pt-BR" sz="2400" dirty="0"/>
              <a:t> Select customer that will receive the loading as well PO number;</a:t>
            </a:r>
          </a:p>
          <a:p>
            <a:pPr>
              <a:buFont typeface="Wingdings" panose="05000000000000000000" pitchFamily="2" charset="2"/>
              <a:buChar char="Ø"/>
            </a:pPr>
            <a:r>
              <a:rPr lang="pt-BR" sz="2400" dirty="0"/>
              <a:t>Click on find and system will display qtys available in the inventory;</a:t>
            </a:r>
          </a:p>
        </p:txBody>
      </p:sp>
      <p:pic>
        <p:nvPicPr>
          <p:cNvPr id="6" name="Imagem 5"/>
          <p:cNvPicPr>
            <a:picLocks noChangeAspect="1"/>
          </p:cNvPicPr>
          <p:nvPr/>
        </p:nvPicPr>
        <p:blipFill>
          <a:blip r:embed="rId2"/>
          <a:stretch>
            <a:fillRect/>
          </a:stretch>
        </p:blipFill>
        <p:spPr>
          <a:xfrm>
            <a:off x="0" y="3584448"/>
            <a:ext cx="12192000" cy="3273552"/>
          </a:xfrm>
          <a:prstGeom prst="rect">
            <a:avLst/>
          </a:prstGeom>
        </p:spPr>
      </p:pic>
      <p:sp>
        <p:nvSpPr>
          <p:cNvPr id="7" name="Seta para a direita 6"/>
          <p:cNvSpPr/>
          <p:nvPr/>
        </p:nvSpPr>
        <p:spPr>
          <a:xfrm rot="5400000">
            <a:off x="11001359" y="4216178"/>
            <a:ext cx="704882"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p:cNvSpPr/>
          <p:nvPr/>
        </p:nvSpPr>
        <p:spPr>
          <a:xfrm rot="5400000">
            <a:off x="7738475" y="4216178"/>
            <a:ext cx="704882"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2525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Delivery </a:t>
            </a:r>
          </a:p>
        </p:txBody>
      </p:sp>
      <p:sp>
        <p:nvSpPr>
          <p:cNvPr id="5" name="Espaço Reservado para Conteúdo 4"/>
          <p:cNvSpPr>
            <a:spLocks noGrp="1"/>
          </p:cNvSpPr>
          <p:nvPr>
            <p:ph sz="half" idx="1"/>
          </p:nvPr>
        </p:nvSpPr>
        <p:spPr>
          <a:xfrm>
            <a:off x="838200" y="1825625"/>
            <a:ext cx="3560064" cy="4351338"/>
          </a:xfrm>
        </p:spPr>
        <p:txBody>
          <a:bodyPr>
            <a:normAutofit/>
          </a:bodyPr>
          <a:lstStyle/>
          <a:p>
            <a:pPr marL="0" indent="0">
              <a:buNone/>
            </a:pPr>
            <a:endParaRPr lang="pt-BR" dirty="0">
              <a:solidFill>
                <a:srgbClr val="FF0000"/>
              </a:solidFill>
            </a:endParaRPr>
          </a:p>
          <a:p>
            <a:r>
              <a:rPr lang="pt-BR" dirty="0"/>
              <a:t>Here you may get the information from all goods loaded x stocks availability ( just for information)</a:t>
            </a:r>
          </a:p>
          <a:p>
            <a:r>
              <a:rPr lang="pt-BR" dirty="0"/>
              <a:t>If </a:t>
            </a:r>
            <a:r>
              <a:rPr lang="pt-BR" b="1" u="sng" dirty="0"/>
              <a:t>QTY REEL</a:t>
            </a:r>
            <a:r>
              <a:rPr lang="pt-BR" b="1" dirty="0"/>
              <a:t>  </a:t>
            </a:r>
            <a:r>
              <a:rPr lang="pt-BR" dirty="0"/>
              <a:t>matches the qty loaded just press</a:t>
            </a:r>
            <a:r>
              <a:rPr lang="pt-BR" b="1" dirty="0"/>
              <a:t> “SUBMIT”</a:t>
            </a:r>
            <a:endParaRPr lang="pt-BR" dirty="0"/>
          </a:p>
        </p:txBody>
      </p:sp>
      <p:pic>
        <p:nvPicPr>
          <p:cNvPr id="7" name="Espaço Reservado para Conteúdo 6"/>
          <p:cNvPicPr>
            <a:picLocks noGrp="1" noChangeAspect="1"/>
          </p:cNvPicPr>
          <p:nvPr>
            <p:ph sz="half" idx="2"/>
          </p:nvPr>
        </p:nvPicPr>
        <p:blipFill>
          <a:blip r:embed="rId2"/>
          <a:stretch>
            <a:fillRect/>
          </a:stretch>
        </p:blipFill>
        <p:spPr>
          <a:xfrm>
            <a:off x="4398264" y="1825626"/>
            <a:ext cx="7793736" cy="5032374"/>
          </a:xfrm>
          <a:prstGeom prst="rect">
            <a:avLst/>
          </a:prstGeom>
        </p:spPr>
      </p:pic>
      <p:sp>
        <p:nvSpPr>
          <p:cNvPr id="8" name="Seta para a direita 7"/>
          <p:cNvSpPr/>
          <p:nvPr/>
        </p:nvSpPr>
        <p:spPr>
          <a:xfrm>
            <a:off x="3831336" y="6311900"/>
            <a:ext cx="758952"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8197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err="1">
                <a:effectLst>
                  <a:outerShdw blurRad="38100" dist="38100" dir="2700000" algn="tl">
                    <a:srgbClr val="000000">
                      <a:alpha val="43137"/>
                    </a:srgbClr>
                  </a:outerShdw>
                </a:effectLst>
              </a:rPr>
              <a:t>Operational</a:t>
            </a:r>
            <a:r>
              <a:rPr lang="pt-BR" b="1" dirty="0">
                <a:effectLst>
                  <a:outerShdw blurRad="38100" dist="38100" dir="2700000" algn="tl">
                    <a:srgbClr val="000000">
                      <a:alpha val="43137"/>
                    </a:srgbClr>
                  </a:outerShdw>
                </a:effectLst>
              </a:rPr>
              <a:t>	</a:t>
            </a:r>
          </a:p>
        </p:txBody>
      </p:sp>
      <p:sp>
        <p:nvSpPr>
          <p:cNvPr id="4" name="Espaço Reservado para Conteúdo 3"/>
          <p:cNvSpPr>
            <a:spLocks noGrp="1"/>
          </p:cNvSpPr>
          <p:nvPr>
            <p:ph idx="1"/>
          </p:nvPr>
        </p:nvSpPr>
        <p:spPr/>
        <p:txBody>
          <a:bodyPr/>
          <a:lstStyle/>
          <a:p>
            <a:pPr marL="0" indent="0" algn="ctr">
              <a:buNone/>
            </a:pPr>
            <a:r>
              <a:rPr lang="pt-BR" dirty="0"/>
              <a:t>These are routines used for receiving, processing, delivering stock material as well controling available  for inventory purposes .</a:t>
            </a:r>
          </a:p>
        </p:txBody>
      </p:sp>
      <p:pic>
        <p:nvPicPr>
          <p:cNvPr id="5" name="Imagem 4"/>
          <p:cNvPicPr>
            <a:picLocks noChangeAspect="1"/>
          </p:cNvPicPr>
          <p:nvPr/>
        </p:nvPicPr>
        <p:blipFill>
          <a:blip r:embed="rId2"/>
          <a:stretch>
            <a:fillRect/>
          </a:stretch>
        </p:blipFill>
        <p:spPr>
          <a:xfrm>
            <a:off x="990600" y="2834640"/>
            <a:ext cx="10210800" cy="2952750"/>
          </a:xfrm>
          <a:prstGeom prst="rect">
            <a:avLst/>
          </a:prstGeom>
        </p:spPr>
      </p:pic>
    </p:spTree>
    <p:extLst>
      <p:ext uri="{BB962C8B-B14F-4D97-AF65-F5344CB8AC3E}">
        <p14:creationId xmlns:p14="http://schemas.microsoft.com/office/powerpoint/2010/main" val="2915046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Inventory</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4" name="Espaço Reservado para Conteúdo 3"/>
          <p:cNvSpPr>
            <a:spLocks noGrp="1"/>
          </p:cNvSpPr>
          <p:nvPr>
            <p:ph sz="half" idx="2"/>
          </p:nvPr>
        </p:nvSpPr>
        <p:spPr>
          <a:xfrm>
            <a:off x="2933700" y="1825624"/>
            <a:ext cx="8420100" cy="5032375"/>
          </a:xfrm>
        </p:spPr>
        <p:txBody>
          <a:bodyPr/>
          <a:lstStyle/>
          <a:p>
            <a:pPr marL="0" indent="0">
              <a:buNone/>
            </a:pPr>
            <a:r>
              <a:rPr lang="pt-BR" dirty="0" err="1">
                <a:solidFill>
                  <a:srgbClr val="FF0000"/>
                </a:solidFill>
              </a:rPr>
              <a:t>When</a:t>
            </a:r>
            <a:r>
              <a:rPr lang="pt-BR" dirty="0">
                <a:solidFill>
                  <a:srgbClr val="FF0000"/>
                </a:solidFill>
              </a:rPr>
              <a:t> use?</a:t>
            </a:r>
          </a:p>
          <a:p>
            <a:r>
              <a:rPr lang="pt-BR" sz="2400" dirty="0"/>
              <a:t>This a routine to be used when we are running a stock check in order to keep iventory correct in the system. </a:t>
            </a:r>
          </a:p>
        </p:txBody>
      </p:sp>
      <p:pic>
        <p:nvPicPr>
          <p:cNvPr id="7" name="Espaço Reservado para Conteúdo 6"/>
          <p:cNvPicPr>
            <a:picLocks noGrp="1" noChangeAspect="1"/>
          </p:cNvPicPr>
          <p:nvPr>
            <p:ph sz="half" idx="1"/>
          </p:nvPr>
        </p:nvPicPr>
        <p:blipFill>
          <a:blip r:embed="rId2"/>
          <a:stretch>
            <a:fillRect/>
          </a:stretch>
        </p:blipFill>
        <p:spPr>
          <a:xfrm>
            <a:off x="838200" y="1825625"/>
            <a:ext cx="2095500" cy="2085975"/>
          </a:xfrm>
          <a:prstGeom prst="rect">
            <a:avLst/>
          </a:prstGeom>
        </p:spPr>
      </p:pic>
    </p:spTree>
    <p:extLst>
      <p:ext uri="{BB962C8B-B14F-4D97-AF65-F5344CB8AC3E}">
        <p14:creationId xmlns:p14="http://schemas.microsoft.com/office/powerpoint/2010/main" val="19610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Inventory</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pic>
        <p:nvPicPr>
          <p:cNvPr id="9" name="Espaço Reservado para Conteúdo 8"/>
          <p:cNvPicPr>
            <a:picLocks noGrp="1" noChangeAspect="1"/>
          </p:cNvPicPr>
          <p:nvPr>
            <p:ph sz="half" idx="2"/>
          </p:nvPr>
        </p:nvPicPr>
        <p:blipFill>
          <a:blip r:embed="rId2"/>
          <a:stretch>
            <a:fillRect/>
          </a:stretch>
        </p:blipFill>
        <p:spPr>
          <a:xfrm>
            <a:off x="7322629" y="1825625"/>
            <a:ext cx="3209925" cy="2981325"/>
          </a:xfrm>
          <a:prstGeom prst="rect">
            <a:avLst/>
          </a:prstGeom>
        </p:spPr>
      </p:pic>
      <p:sp>
        <p:nvSpPr>
          <p:cNvPr id="10" name="Seta para a direita 9"/>
          <p:cNvSpPr/>
          <p:nvPr/>
        </p:nvSpPr>
        <p:spPr>
          <a:xfrm>
            <a:off x="6611112" y="4389120"/>
            <a:ext cx="841248" cy="326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4">
            <a:extLst>
              <a:ext uri="{FF2B5EF4-FFF2-40B4-BE49-F238E27FC236}">
                <a16:creationId xmlns:a16="http://schemas.microsoft.com/office/drawing/2014/main" xmlns="" id="{3CAFB218-2F0C-4B6D-8AAF-B5C1BBC59606}"/>
              </a:ext>
            </a:extLst>
          </p:cNvPr>
          <p:cNvSpPr>
            <a:spLocks noGrp="1"/>
          </p:cNvSpPr>
          <p:nvPr>
            <p:ph sz="half" idx="1"/>
          </p:nvPr>
        </p:nvSpPr>
        <p:spPr>
          <a:xfrm>
            <a:off x="713913" y="1577050"/>
            <a:ext cx="5181600" cy="4351338"/>
          </a:xfrm>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Here you have to choose the File from all labels scanned from the material available in the warehouse.</a:t>
            </a:r>
          </a:p>
          <a:p>
            <a:pPr marL="0" indent="0">
              <a:buNone/>
            </a:pPr>
            <a:endParaRPr lang="pt-BR" sz="2400" i="1" dirty="0"/>
          </a:p>
          <a:p>
            <a:pPr marL="0" indent="0">
              <a:buNone/>
            </a:pPr>
            <a:r>
              <a:rPr lang="pt-BR" sz="1600" i="1" dirty="0"/>
              <a:t>It is essencial to assure that all labels have been scanned properlly from existent stock available in the warehouse. </a:t>
            </a:r>
          </a:p>
          <a:p>
            <a:pPr marL="0" indent="0">
              <a:buNone/>
            </a:pPr>
            <a:r>
              <a:rPr lang="pt-BR" sz="1600" i="1" dirty="0">
                <a:solidFill>
                  <a:srgbClr val="FF0000"/>
                </a:solidFill>
              </a:rPr>
              <a:t>Also it’s recomended to run stock check when we have NO operations going on at the warehouse to avoid discrepancies from missing data as well there is no pendencies from pending PL/invoices to be registered, etc... The main purpose here is to check if physicall matches the system. </a:t>
            </a:r>
          </a:p>
        </p:txBody>
      </p:sp>
    </p:spTree>
    <p:extLst>
      <p:ext uri="{BB962C8B-B14F-4D97-AF65-F5344CB8AC3E}">
        <p14:creationId xmlns:p14="http://schemas.microsoft.com/office/powerpoint/2010/main" val="262741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Inventory</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a:xfrm>
            <a:off x="838199" y="1825625"/>
            <a:ext cx="6696075" cy="4351338"/>
          </a:xfrm>
        </p:spPr>
        <p:txBody>
          <a:bodyPr/>
          <a:lstStyle/>
          <a:p>
            <a:r>
              <a:rPr lang="pt-BR" sz="2400" dirty="0"/>
              <a:t>Next step is selecting the inventory date in order to reflect the actual scenario we are evaluating.</a:t>
            </a:r>
          </a:p>
          <a:p>
            <a:endParaRPr lang="pt-BR" sz="2400" dirty="0"/>
          </a:p>
        </p:txBody>
      </p:sp>
      <p:pic>
        <p:nvPicPr>
          <p:cNvPr id="6" name="Espaço Reservado para Conteúdo 5"/>
          <p:cNvPicPr>
            <a:picLocks noGrp="1" noChangeAspect="1"/>
          </p:cNvPicPr>
          <p:nvPr>
            <p:ph sz="half" idx="2"/>
          </p:nvPr>
        </p:nvPicPr>
        <p:blipFill>
          <a:blip r:embed="rId2"/>
          <a:stretch>
            <a:fillRect/>
          </a:stretch>
        </p:blipFill>
        <p:spPr>
          <a:xfrm>
            <a:off x="7671435" y="1690688"/>
            <a:ext cx="3819525" cy="4000500"/>
          </a:xfrm>
          <a:prstGeom prst="rect">
            <a:avLst/>
          </a:prstGeom>
        </p:spPr>
      </p:pic>
      <p:sp>
        <p:nvSpPr>
          <p:cNvPr id="7" name="Seta para a direita 6"/>
          <p:cNvSpPr/>
          <p:nvPr/>
        </p:nvSpPr>
        <p:spPr>
          <a:xfrm rot="10800000">
            <a:off x="10750296" y="5157216"/>
            <a:ext cx="740664"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427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Inventory</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a:xfrm>
            <a:off x="838200" y="1825625"/>
            <a:ext cx="6481754" cy="4351338"/>
          </a:xfrm>
        </p:spPr>
        <p:txBody>
          <a:bodyPr/>
          <a:lstStyle/>
          <a:p>
            <a:r>
              <a:rPr lang="pt-BR" sz="2400" dirty="0"/>
              <a:t>After that you have to select </a:t>
            </a:r>
            <a:r>
              <a:rPr lang="pt-BR" sz="2400" b="1" u="sng" dirty="0">
                <a:effectLst>
                  <a:outerShdw blurRad="38100" dist="38100" dir="2700000" algn="tl">
                    <a:srgbClr val="000000">
                      <a:alpha val="43137"/>
                    </a:srgbClr>
                  </a:outerShdw>
                </a:effectLst>
              </a:rPr>
              <a:t>NEW IMPORT </a:t>
            </a:r>
            <a:r>
              <a:rPr lang="pt-BR" sz="2400" dirty="0"/>
              <a:t>and click </a:t>
            </a:r>
            <a:r>
              <a:rPr lang="pt-BR" sz="2400" b="1" dirty="0">
                <a:effectLst>
                  <a:outerShdw blurRad="38100" dist="38100" dir="2700000" algn="tl">
                    <a:srgbClr val="000000">
                      <a:alpha val="43137"/>
                    </a:srgbClr>
                  </a:outerShdw>
                </a:effectLst>
              </a:rPr>
              <a:t>YES</a:t>
            </a:r>
            <a:r>
              <a:rPr lang="pt-BR" sz="2400" dirty="0"/>
              <a:t> if you want system runs the inventory routine considering only one file with data colected or *</a:t>
            </a:r>
            <a:r>
              <a:rPr lang="pt-BR" sz="2400" b="1" dirty="0">
                <a:effectLst>
                  <a:outerShdw blurRad="38100" dist="38100" dir="2700000" algn="tl">
                    <a:srgbClr val="000000">
                      <a:alpha val="43137"/>
                    </a:srgbClr>
                  </a:outerShdw>
                </a:effectLst>
              </a:rPr>
              <a:t>NO</a:t>
            </a:r>
            <a:r>
              <a:rPr lang="pt-BR" sz="2400" dirty="0"/>
              <a:t> if you want system considering multiples files to be consolidate together.</a:t>
            </a:r>
          </a:p>
          <a:p>
            <a:endParaRPr lang="pt-BR" sz="2400" dirty="0"/>
          </a:p>
          <a:p>
            <a:pPr marL="0" indent="0">
              <a:buNone/>
            </a:pPr>
            <a:r>
              <a:rPr lang="pt-BR" sz="2400" dirty="0"/>
              <a:t>* </a:t>
            </a:r>
            <a:r>
              <a:rPr lang="pt-BR" sz="1600" b="1" i="1" dirty="0">
                <a:effectLst>
                  <a:outerShdw blurRad="38100" dist="38100" dir="2700000" algn="tl">
                    <a:srgbClr val="000000">
                      <a:alpha val="43137"/>
                    </a:srgbClr>
                  </a:outerShdw>
                </a:effectLst>
              </a:rPr>
              <a:t>NO</a:t>
            </a:r>
            <a:r>
              <a:rPr lang="pt-BR" sz="1600" i="1" dirty="0"/>
              <a:t> option it’s selected if the data scanning process is conducing in separate steps/ shifts or days ( not at one running ). In this case system will considered multiples files from coletor to consolidate at one report.</a:t>
            </a:r>
          </a:p>
          <a:p>
            <a:endParaRPr lang="pt-BR" sz="2400" dirty="0"/>
          </a:p>
        </p:txBody>
      </p:sp>
      <p:pic>
        <p:nvPicPr>
          <p:cNvPr id="6" name="Espaço Reservado para Conteúdo 5"/>
          <p:cNvPicPr>
            <a:picLocks noGrp="1" noChangeAspect="1"/>
          </p:cNvPicPr>
          <p:nvPr>
            <p:ph sz="half" idx="2"/>
          </p:nvPr>
        </p:nvPicPr>
        <p:blipFill>
          <a:blip r:embed="rId2"/>
          <a:stretch>
            <a:fillRect/>
          </a:stretch>
        </p:blipFill>
        <p:spPr>
          <a:xfrm>
            <a:off x="7319954" y="1825625"/>
            <a:ext cx="2886091" cy="4351338"/>
          </a:xfrm>
          <a:prstGeom prst="rect">
            <a:avLst/>
          </a:prstGeom>
        </p:spPr>
      </p:pic>
      <p:sp>
        <p:nvSpPr>
          <p:cNvPr id="8" name="Seta para a direita 7"/>
          <p:cNvSpPr/>
          <p:nvPr/>
        </p:nvSpPr>
        <p:spPr>
          <a:xfrm>
            <a:off x="7708392" y="5486400"/>
            <a:ext cx="649224" cy="28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rot="10800000">
            <a:off x="9410517" y="5687568"/>
            <a:ext cx="649224" cy="25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6885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799564" y="-8395"/>
            <a:ext cx="10515600" cy="1325563"/>
          </a:xfrm>
        </p:spPr>
        <p:txBody>
          <a:bodyPr/>
          <a:lstStyle/>
          <a:p>
            <a:pPr algn="ctr"/>
            <a:r>
              <a:rPr lang="pt-BR" b="1" dirty="0" err="1">
                <a:effectLst>
                  <a:outerShdw blurRad="38100" dist="38100" dir="2700000" algn="tl">
                    <a:srgbClr val="000000">
                      <a:alpha val="43137"/>
                    </a:srgbClr>
                  </a:outerShdw>
                </a:effectLst>
              </a:rPr>
              <a:t>Inventory</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7" name="Espaço Reservado para Conteúdo 6"/>
          <p:cNvSpPr>
            <a:spLocks noGrp="1"/>
          </p:cNvSpPr>
          <p:nvPr>
            <p:ph sz="half" idx="1"/>
          </p:nvPr>
        </p:nvSpPr>
        <p:spPr>
          <a:xfrm>
            <a:off x="237744" y="1477896"/>
            <a:ext cx="4262346" cy="4351338"/>
          </a:xfrm>
        </p:spPr>
        <p:txBody>
          <a:bodyPr>
            <a:normAutofit fontScale="85000" lnSpcReduction="20000"/>
          </a:bodyPr>
          <a:lstStyle/>
          <a:p>
            <a:r>
              <a:rPr lang="pt-BR" sz="2400" dirty="0"/>
              <a:t>Here finally you will get a report comparing the qty scanned x qty available i the system. </a:t>
            </a:r>
          </a:p>
          <a:p>
            <a:pPr>
              <a:buFont typeface="Wingdings" panose="05000000000000000000" pitchFamily="2" charset="2"/>
              <a:buChar char="Ø"/>
            </a:pPr>
            <a:r>
              <a:rPr lang="pt-BR" sz="2400" dirty="0"/>
              <a:t> If all </a:t>
            </a:r>
            <a:r>
              <a:rPr lang="pt-BR" sz="2400" b="1" dirty="0">
                <a:effectLst>
                  <a:outerShdw blurRad="38100" dist="38100" dir="2700000" algn="tl">
                    <a:srgbClr val="000000">
                      <a:alpha val="43137"/>
                    </a:srgbClr>
                  </a:outerShdw>
                </a:effectLst>
              </a:rPr>
              <a:t>STATUS</a:t>
            </a:r>
            <a:r>
              <a:rPr lang="pt-BR" sz="2400" dirty="0"/>
              <a:t> become </a:t>
            </a:r>
            <a:r>
              <a:rPr lang="pt-BR" sz="2400" b="1" dirty="0">
                <a:solidFill>
                  <a:schemeClr val="accent6"/>
                </a:solidFill>
              </a:rPr>
              <a:t>green</a:t>
            </a:r>
            <a:r>
              <a:rPr lang="pt-BR" sz="2400" dirty="0"/>
              <a:t> indicating that qtys in the system matches qty scanned just click in “Submit”</a:t>
            </a:r>
          </a:p>
          <a:p>
            <a:pPr>
              <a:buFont typeface="Wingdings" panose="05000000000000000000" pitchFamily="2" charset="2"/>
              <a:buChar char="Ø"/>
            </a:pPr>
            <a:r>
              <a:rPr lang="pt-BR" sz="2400" dirty="0"/>
              <a:t> If </a:t>
            </a:r>
            <a:r>
              <a:rPr lang="pt-BR" sz="2400" b="1" dirty="0">
                <a:effectLst>
                  <a:outerShdw blurRad="38100" dist="38100" dir="2700000" algn="tl">
                    <a:srgbClr val="000000">
                      <a:alpha val="43137"/>
                    </a:srgbClr>
                  </a:outerShdw>
                </a:effectLst>
              </a:rPr>
              <a:t>STATUS </a:t>
            </a:r>
            <a:r>
              <a:rPr lang="pt-BR" sz="2400" dirty="0"/>
              <a:t>shows any discrepancy in any line ( </a:t>
            </a:r>
            <a:r>
              <a:rPr lang="pt-BR" sz="2400" b="1" dirty="0">
                <a:solidFill>
                  <a:srgbClr val="FF0000"/>
                </a:solidFill>
              </a:rPr>
              <a:t>red</a:t>
            </a:r>
            <a:r>
              <a:rPr lang="pt-BR" sz="2400" dirty="0"/>
              <a:t> ) its recomended to go and check physically this item to assure the problem prior to run and request for manual stock adjustment ( IT ticket</a:t>
            </a:r>
            <a:r>
              <a:rPr lang="pt-BR" sz="2400" dirty="0" smtClean="0"/>
              <a:t>)</a:t>
            </a:r>
          </a:p>
          <a:p>
            <a:pPr>
              <a:buFont typeface="Wingdings" panose="05000000000000000000" pitchFamily="2" charset="2"/>
              <a:buChar char="Ø"/>
            </a:pPr>
            <a:r>
              <a:rPr lang="pt-BR" sz="2400" dirty="0" smtClean="0"/>
              <a:t> </a:t>
            </a:r>
            <a:r>
              <a:rPr lang="en-US" sz="2400" dirty="0"/>
              <a:t>Click on the download button to see in excel sheet a complete and detailed report of the readings and their status</a:t>
            </a:r>
          </a:p>
          <a:p>
            <a:pPr>
              <a:buFont typeface="Wingdings" panose="05000000000000000000" pitchFamily="2" charset="2"/>
              <a:buChar char="Ø"/>
            </a:pPr>
            <a:endParaRPr lang="pt-BR" sz="2400" dirty="0"/>
          </a:p>
          <a:p>
            <a:endParaRPr lang="pt-BR" dirty="0"/>
          </a:p>
          <a:p>
            <a:pPr lvl="1"/>
            <a:endParaRPr lang="pt-BR" dirty="0"/>
          </a:p>
        </p:txBody>
      </p:sp>
      <p:pic>
        <p:nvPicPr>
          <p:cNvPr id="3" name="Imagem 2"/>
          <p:cNvPicPr>
            <a:picLocks noChangeAspect="1"/>
          </p:cNvPicPr>
          <p:nvPr/>
        </p:nvPicPr>
        <p:blipFill>
          <a:blip r:embed="rId2"/>
          <a:stretch>
            <a:fillRect/>
          </a:stretch>
        </p:blipFill>
        <p:spPr>
          <a:xfrm>
            <a:off x="4500090" y="1085349"/>
            <a:ext cx="7495373" cy="3067847"/>
          </a:xfrm>
          <a:prstGeom prst="rect">
            <a:avLst/>
          </a:prstGeom>
        </p:spPr>
      </p:pic>
      <p:pic>
        <p:nvPicPr>
          <p:cNvPr id="6" name="Imagem 5"/>
          <p:cNvPicPr>
            <a:picLocks noChangeAspect="1"/>
          </p:cNvPicPr>
          <p:nvPr/>
        </p:nvPicPr>
        <p:blipFill>
          <a:blip r:embed="rId3"/>
          <a:stretch>
            <a:fillRect/>
          </a:stretch>
        </p:blipFill>
        <p:spPr>
          <a:xfrm>
            <a:off x="4500089" y="4235973"/>
            <a:ext cx="7495373" cy="2021934"/>
          </a:xfrm>
          <a:prstGeom prst="rect">
            <a:avLst/>
          </a:prstGeom>
        </p:spPr>
      </p:pic>
    </p:spTree>
    <p:extLst>
      <p:ext uri="{BB962C8B-B14F-4D97-AF65-F5344CB8AC3E}">
        <p14:creationId xmlns:p14="http://schemas.microsoft.com/office/powerpoint/2010/main" val="1241448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a:effectLst>
                  <a:outerShdw blurRad="38100" dist="38100" dir="2700000" algn="tl">
                    <a:srgbClr val="000000">
                      <a:alpha val="43137"/>
                    </a:srgbClr>
                  </a:outerShdw>
                </a:effectLst>
              </a:rPr>
              <a:t>Auxiliary</a:t>
            </a:r>
          </a:p>
        </p:txBody>
      </p:sp>
      <p:sp>
        <p:nvSpPr>
          <p:cNvPr id="4" name="Espaço Reservado para Conteúdo 3"/>
          <p:cNvSpPr>
            <a:spLocks noGrp="1"/>
          </p:cNvSpPr>
          <p:nvPr>
            <p:ph idx="1"/>
          </p:nvPr>
        </p:nvSpPr>
        <p:spPr/>
        <p:txBody>
          <a:bodyPr/>
          <a:lstStyle/>
          <a:p>
            <a:pPr marL="0" indent="0" algn="ctr">
              <a:buNone/>
            </a:pPr>
            <a:r>
              <a:rPr lang="pt-BR" dirty="0"/>
              <a:t>These are some additional tools / functions to support the main routines of this program.</a:t>
            </a:r>
          </a:p>
        </p:txBody>
      </p:sp>
      <p:pic>
        <p:nvPicPr>
          <p:cNvPr id="5" name="Imagem 4"/>
          <p:cNvPicPr>
            <a:picLocks noChangeAspect="1"/>
          </p:cNvPicPr>
          <p:nvPr/>
        </p:nvPicPr>
        <p:blipFill>
          <a:blip r:embed="rId2"/>
          <a:stretch>
            <a:fillRect/>
          </a:stretch>
        </p:blipFill>
        <p:spPr>
          <a:xfrm>
            <a:off x="1385887" y="3509963"/>
            <a:ext cx="9420225" cy="2133600"/>
          </a:xfrm>
          <a:prstGeom prst="rect">
            <a:avLst/>
          </a:prstGeom>
        </p:spPr>
      </p:pic>
    </p:spTree>
    <p:extLst>
      <p:ext uri="{BB962C8B-B14F-4D97-AF65-F5344CB8AC3E}">
        <p14:creationId xmlns:p14="http://schemas.microsoft.com/office/powerpoint/2010/main" val="91734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Reprint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pic>
        <p:nvPicPr>
          <p:cNvPr id="5" name="Espaço Reservado para Conteúdo 4"/>
          <p:cNvPicPr>
            <a:picLocks noGrp="1" noChangeAspect="1"/>
          </p:cNvPicPr>
          <p:nvPr>
            <p:ph sz="half" idx="1"/>
          </p:nvPr>
        </p:nvPicPr>
        <p:blipFill>
          <a:blip r:embed="rId2"/>
          <a:stretch>
            <a:fillRect/>
          </a:stretch>
        </p:blipFill>
        <p:spPr>
          <a:xfrm>
            <a:off x="838200" y="1825625"/>
            <a:ext cx="2085975" cy="2076450"/>
          </a:xfrm>
          <a:prstGeom prst="rect">
            <a:avLst/>
          </a:prstGeom>
        </p:spPr>
      </p:pic>
      <p:sp>
        <p:nvSpPr>
          <p:cNvPr id="4" name="Espaço Reservado para Conteúdo 3"/>
          <p:cNvSpPr>
            <a:spLocks noGrp="1"/>
          </p:cNvSpPr>
          <p:nvPr>
            <p:ph sz="half" idx="2"/>
          </p:nvPr>
        </p:nvSpPr>
        <p:spPr>
          <a:xfrm>
            <a:off x="2924175" y="1825624"/>
            <a:ext cx="8429625" cy="5032375"/>
          </a:xfrm>
        </p:spPr>
        <p:txBody>
          <a:bodyPr/>
          <a:lstStyle/>
          <a:p>
            <a:pPr marL="0" indent="0">
              <a:buNone/>
            </a:pPr>
            <a:r>
              <a:rPr lang="pt-BR" dirty="0" err="1">
                <a:solidFill>
                  <a:srgbClr val="FF0000"/>
                </a:solidFill>
              </a:rPr>
              <a:t>When</a:t>
            </a:r>
            <a:r>
              <a:rPr lang="pt-BR" dirty="0">
                <a:solidFill>
                  <a:srgbClr val="FF0000"/>
                </a:solidFill>
              </a:rPr>
              <a:t> use?</a:t>
            </a:r>
          </a:p>
          <a:p>
            <a:r>
              <a:rPr lang="pt-BR" sz="2400" dirty="0"/>
              <a:t>When you know the label number and want to print it again  for some reason ( Bar code gets spoiled / damaged or missig label. </a:t>
            </a:r>
          </a:p>
          <a:p>
            <a:pPr marL="0" indent="0">
              <a:buNone/>
            </a:pPr>
            <a:r>
              <a:rPr lang="pt-BR" sz="1600" i="1" dirty="0"/>
              <a:t>  </a:t>
            </a:r>
          </a:p>
          <a:p>
            <a:pPr marL="0" indent="0">
              <a:buNone/>
            </a:pPr>
            <a:r>
              <a:rPr lang="pt-BR" sz="1600" i="1" dirty="0"/>
              <a:t> ** In this tool you are not adding or consuming inventory in the system</a:t>
            </a:r>
          </a:p>
        </p:txBody>
      </p:sp>
    </p:spTree>
    <p:extLst>
      <p:ext uri="{BB962C8B-B14F-4D97-AF65-F5344CB8AC3E}">
        <p14:creationId xmlns:p14="http://schemas.microsoft.com/office/powerpoint/2010/main" val="2220809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Reprint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Enter the label number in the field and click </a:t>
            </a:r>
            <a:r>
              <a:rPr lang="pt-BR" sz="2400" b="1" dirty="0">
                <a:effectLst>
                  <a:outerShdw blurRad="38100" dist="38100" dir="2700000" algn="tl">
                    <a:srgbClr val="000000">
                      <a:alpha val="43137"/>
                    </a:srgbClr>
                  </a:outerShdw>
                </a:effectLst>
              </a:rPr>
              <a:t>GENERATE</a:t>
            </a:r>
          </a:p>
          <a:p>
            <a:r>
              <a:rPr lang="pt-BR" sz="2400" dirty="0"/>
              <a:t>Label it will be displayed in the screen. If all is ok just press </a:t>
            </a:r>
            <a:r>
              <a:rPr lang="pt-BR" sz="2400" b="1" dirty="0">
                <a:effectLst>
                  <a:outerShdw blurRad="38100" dist="38100" dir="2700000" algn="tl">
                    <a:srgbClr val="000000">
                      <a:alpha val="43137"/>
                    </a:srgbClr>
                  </a:outerShdw>
                </a:effectLst>
              </a:rPr>
              <a:t>PRINT</a:t>
            </a:r>
            <a:r>
              <a:rPr lang="pt-BR" sz="2400" dirty="0"/>
              <a:t>. </a:t>
            </a:r>
          </a:p>
        </p:txBody>
      </p:sp>
      <p:pic>
        <p:nvPicPr>
          <p:cNvPr id="5" name="Espaço Reservado para Conteúdo 4"/>
          <p:cNvPicPr>
            <a:picLocks noGrp="1" noChangeAspect="1"/>
          </p:cNvPicPr>
          <p:nvPr>
            <p:ph sz="half" idx="2"/>
          </p:nvPr>
        </p:nvPicPr>
        <p:blipFill>
          <a:blip r:embed="rId2"/>
          <a:stretch>
            <a:fillRect/>
          </a:stretch>
        </p:blipFill>
        <p:spPr>
          <a:xfrm>
            <a:off x="6612597" y="1825625"/>
            <a:ext cx="4300806" cy="4351338"/>
          </a:xfrm>
          <a:prstGeom prst="rect">
            <a:avLst/>
          </a:prstGeom>
        </p:spPr>
      </p:pic>
      <p:sp>
        <p:nvSpPr>
          <p:cNvPr id="6" name="Seta para baixo 5"/>
          <p:cNvSpPr/>
          <p:nvPr/>
        </p:nvSpPr>
        <p:spPr>
          <a:xfrm>
            <a:off x="9244584" y="2322576"/>
            <a:ext cx="237744" cy="448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esquerda 6"/>
          <p:cNvSpPr/>
          <p:nvPr/>
        </p:nvSpPr>
        <p:spPr>
          <a:xfrm>
            <a:off x="7507224" y="3337560"/>
            <a:ext cx="59436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8338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Delete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4" name="Espaço Reservado para Conteúdo 3"/>
          <p:cNvSpPr>
            <a:spLocks noGrp="1"/>
          </p:cNvSpPr>
          <p:nvPr>
            <p:ph sz="half" idx="2"/>
          </p:nvPr>
        </p:nvSpPr>
        <p:spPr>
          <a:xfrm>
            <a:off x="2943224" y="1825624"/>
            <a:ext cx="8410575" cy="5032375"/>
          </a:xfrm>
        </p:spPr>
        <p:txBody>
          <a:bodyPr/>
          <a:lstStyle/>
          <a:p>
            <a:pPr marL="0" indent="0">
              <a:buNone/>
            </a:pPr>
            <a:r>
              <a:rPr lang="pt-BR" dirty="0" err="1">
                <a:solidFill>
                  <a:srgbClr val="FF0000"/>
                </a:solidFill>
              </a:rPr>
              <a:t>When</a:t>
            </a:r>
            <a:r>
              <a:rPr lang="pt-BR" dirty="0">
                <a:solidFill>
                  <a:srgbClr val="FF0000"/>
                </a:solidFill>
              </a:rPr>
              <a:t> use?</a:t>
            </a:r>
          </a:p>
          <a:p>
            <a:r>
              <a:rPr lang="pt-BR" sz="2400" dirty="0"/>
              <a:t>Usually used when you are running some test, printer setting or get a label spoiled during printing and wishes to delete it to not include or consume items from stock. </a:t>
            </a:r>
          </a:p>
          <a:p>
            <a:pPr marL="0" indent="0">
              <a:buNone/>
            </a:pPr>
            <a:endParaRPr lang="pt-BR" sz="2400" dirty="0"/>
          </a:p>
        </p:txBody>
      </p:sp>
      <p:pic>
        <p:nvPicPr>
          <p:cNvPr id="7" name="Espaço Reservado para Conteúdo 6"/>
          <p:cNvPicPr>
            <a:picLocks noGrp="1" noChangeAspect="1"/>
          </p:cNvPicPr>
          <p:nvPr>
            <p:ph sz="half" idx="1"/>
          </p:nvPr>
        </p:nvPicPr>
        <p:blipFill>
          <a:blip r:embed="rId2"/>
          <a:stretch>
            <a:fillRect/>
          </a:stretch>
        </p:blipFill>
        <p:spPr>
          <a:xfrm>
            <a:off x="838200" y="1825625"/>
            <a:ext cx="2105025" cy="2076450"/>
          </a:xfrm>
          <a:prstGeom prst="rect">
            <a:avLst/>
          </a:prstGeom>
        </p:spPr>
      </p:pic>
    </p:spTree>
    <p:extLst>
      <p:ext uri="{BB962C8B-B14F-4D97-AF65-F5344CB8AC3E}">
        <p14:creationId xmlns:p14="http://schemas.microsoft.com/office/powerpoint/2010/main" val="375074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9514"/>
            <a:ext cx="10515600" cy="1325563"/>
          </a:xfrm>
        </p:spPr>
        <p:txBody>
          <a:bodyPr/>
          <a:lstStyle/>
          <a:p>
            <a:pPr algn="ctr"/>
            <a:r>
              <a:rPr lang="pt-BR" b="1" dirty="0">
                <a:effectLst>
                  <a:outerShdw blurRad="38100" dist="38100" dir="2700000" algn="tl">
                    <a:srgbClr val="000000">
                      <a:alpha val="43137"/>
                    </a:srgbClr>
                  </a:outerShdw>
                </a:effectLst>
              </a:rPr>
              <a:t>Delete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766714" y="975674"/>
            <a:ext cx="10515600" cy="4351338"/>
          </a:xfrm>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Select the Date, inform label number and click </a:t>
            </a:r>
            <a:r>
              <a:rPr lang="pt-BR" sz="2400" b="1" dirty="0">
                <a:effectLst>
                  <a:outerShdw blurRad="38100" dist="38100" dir="2700000" algn="tl">
                    <a:srgbClr val="000000">
                      <a:alpha val="43137"/>
                    </a:srgbClr>
                  </a:outerShdw>
                </a:effectLst>
              </a:rPr>
              <a:t>FIND</a:t>
            </a:r>
            <a:r>
              <a:rPr lang="pt-BR" sz="2400" dirty="0"/>
              <a:t>. </a:t>
            </a:r>
          </a:p>
          <a:p>
            <a:r>
              <a:rPr lang="pt-BR" sz="2400" dirty="0"/>
              <a:t>Once label is displayed just press </a:t>
            </a:r>
            <a:r>
              <a:rPr lang="pt-BR" sz="2400" b="1" dirty="0">
                <a:effectLst>
                  <a:outerShdw blurRad="38100" dist="38100" dir="2700000" algn="tl">
                    <a:srgbClr val="000000">
                      <a:alpha val="43137"/>
                    </a:srgbClr>
                  </a:outerShdw>
                </a:effectLst>
              </a:rPr>
              <a:t>DELETE</a:t>
            </a:r>
            <a:r>
              <a:rPr lang="pt-BR" sz="2400" dirty="0"/>
              <a:t> to execute the task.</a:t>
            </a:r>
            <a:endParaRPr lang="pt-BR" dirty="0"/>
          </a:p>
        </p:txBody>
      </p:sp>
      <p:pic>
        <p:nvPicPr>
          <p:cNvPr id="4" name="Imagem 3"/>
          <p:cNvPicPr>
            <a:picLocks noChangeAspect="1"/>
          </p:cNvPicPr>
          <p:nvPr/>
        </p:nvPicPr>
        <p:blipFill>
          <a:blip r:embed="rId2"/>
          <a:stretch>
            <a:fillRect/>
          </a:stretch>
        </p:blipFill>
        <p:spPr>
          <a:xfrm>
            <a:off x="0" y="3035431"/>
            <a:ext cx="12192000" cy="3822569"/>
          </a:xfrm>
          <a:prstGeom prst="rect">
            <a:avLst/>
          </a:prstGeom>
        </p:spPr>
      </p:pic>
      <p:sp>
        <p:nvSpPr>
          <p:cNvPr id="5" name="Seta para baixo 4"/>
          <p:cNvSpPr/>
          <p:nvPr/>
        </p:nvSpPr>
        <p:spPr>
          <a:xfrm>
            <a:off x="11067067" y="5194169"/>
            <a:ext cx="358219" cy="688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626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46837"/>
            <a:ext cx="10515600" cy="1325563"/>
          </a:xfrm>
        </p:spPr>
        <p:txBody>
          <a:bodyPr/>
          <a:lstStyle/>
          <a:p>
            <a:pPr algn="ctr"/>
            <a:r>
              <a:rPr lang="pt-BR" dirty="0" err="1"/>
              <a:t>Packing</a:t>
            </a:r>
            <a:r>
              <a:rPr lang="pt-BR" dirty="0"/>
              <a:t> </a:t>
            </a:r>
            <a:r>
              <a:rPr lang="pt-BR" dirty="0" err="1"/>
              <a:t>List</a:t>
            </a:r>
            <a:r>
              <a:rPr lang="pt-BR" dirty="0"/>
              <a:t> </a:t>
            </a:r>
            <a:r>
              <a:rPr lang="pt-BR" dirty="0" err="1"/>
              <a:t>Received</a:t>
            </a:r>
            <a:r>
              <a:rPr lang="pt-BR" dirty="0"/>
              <a:t> </a:t>
            </a:r>
          </a:p>
        </p:txBody>
      </p:sp>
      <p:sp>
        <p:nvSpPr>
          <p:cNvPr id="6" name="Espaço Reservado para Conteúdo 5"/>
          <p:cNvSpPr>
            <a:spLocks noGrp="1"/>
          </p:cNvSpPr>
          <p:nvPr>
            <p:ph sz="half" idx="2"/>
          </p:nvPr>
        </p:nvSpPr>
        <p:spPr>
          <a:xfrm>
            <a:off x="2933700" y="1825624"/>
            <a:ext cx="8420100" cy="5032376"/>
          </a:xfrm>
        </p:spPr>
        <p:txBody>
          <a:bodyPr>
            <a:normAutofit/>
          </a:bodyPr>
          <a:lstStyle/>
          <a:p>
            <a:pPr marL="0" indent="0">
              <a:buNone/>
            </a:pPr>
            <a:r>
              <a:rPr lang="pt-BR" dirty="0" err="1">
                <a:solidFill>
                  <a:srgbClr val="FF0000"/>
                </a:solidFill>
              </a:rPr>
              <a:t>When</a:t>
            </a:r>
            <a:r>
              <a:rPr lang="pt-BR" dirty="0">
                <a:solidFill>
                  <a:srgbClr val="FF0000"/>
                </a:solidFill>
              </a:rPr>
              <a:t> use?</a:t>
            </a:r>
          </a:p>
          <a:p>
            <a:r>
              <a:rPr lang="pt-BR" sz="2400" dirty="0" err="1"/>
              <a:t>When</a:t>
            </a:r>
            <a:r>
              <a:rPr lang="pt-BR" sz="2400" dirty="0"/>
              <a:t> </a:t>
            </a:r>
            <a:r>
              <a:rPr lang="pt-BR" sz="2400" dirty="0" err="1"/>
              <a:t>you</a:t>
            </a:r>
            <a:r>
              <a:rPr lang="pt-BR" sz="2400" dirty="0"/>
              <a:t> </a:t>
            </a:r>
            <a:r>
              <a:rPr lang="pt-BR" sz="2400" dirty="0" err="1"/>
              <a:t>receive</a:t>
            </a:r>
            <a:r>
              <a:rPr lang="pt-BR" sz="2400" dirty="0"/>
              <a:t> a </a:t>
            </a:r>
            <a:r>
              <a:rPr lang="pt-BR" sz="2400" dirty="0" err="1"/>
              <a:t>transfer</a:t>
            </a:r>
            <a:r>
              <a:rPr lang="pt-BR" sz="2400" dirty="0"/>
              <a:t> </a:t>
            </a:r>
            <a:r>
              <a:rPr lang="pt-BR" sz="2400" dirty="0" err="1"/>
              <a:t>packinglist</a:t>
            </a:r>
            <a:r>
              <a:rPr lang="pt-BR" sz="2400" dirty="0"/>
              <a:t> </a:t>
            </a:r>
            <a:r>
              <a:rPr lang="pt-BR" sz="2400" dirty="0" err="1"/>
              <a:t>by</a:t>
            </a:r>
            <a:r>
              <a:rPr lang="pt-BR" sz="2400" dirty="0"/>
              <a:t> </a:t>
            </a:r>
            <a:r>
              <a:rPr lang="pt-BR" sz="2400" dirty="0" err="1"/>
              <a:t>Tarboro</a:t>
            </a:r>
            <a:r>
              <a:rPr lang="pt-BR" sz="2400" dirty="0"/>
              <a:t> </a:t>
            </a:r>
            <a:r>
              <a:rPr lang="pt-BR" sz="2400" dirty="0" err="1"/>
              <a:t>or</a:t>
            </a:r>
            <a:r>
              <a:rPr lang="pt-BR" sz="2400" dirty="0"/>
              <a:t> </a:t>
            </a:r>
            <a:r>
              <a:rPr lang="pt-BR" sz="2400" dirty="0" err="1"/>
              <a:t>other</a:t>
            </a:r>
            <a:r>
              <a:rPr lang="pt-BR" sz="2400" dirty="0"/>
              <a:t> </a:t>
            </a:r>
            <a:r>
              <a:rPr lang="pt-BR" sz="2400" dirty="0" err="1"/>
              <a:t>warehouse</a:t>
            </a:r>
            <a:r>
              <a:rPr lang="pt-BR" sz="2400" dirty="0"/>
              <a:t> </a:t>
            </a:r>
            <a:r>
              <a:rPr lang="pt-BR" sz="2400" dirty="0" err="1"/>
              <a:t>and</a:t>
            </a:r>
            <a:r>
              <a:rPr lang="pt-BR" sz="2400" dirty="0"/>
              <a:t> </a:t>
            </a:r>
            <a:r>
              <a:rPr lang="pt-BR" sz="2400" dirty="0" err="1"/>
              <a:t>purchase</a:t>
            </a:r>
            <a:r>
              <a:rPr lang="pt-BR" sz="2400" dirty="0"/>
              <a:t> (</a:t>
            </a:r>
            <a:r>
              <a:rPr lang="pt-BR" sz="2400" dirty="0" err="1"/>
              <a:t>importation</a:t>
            </a:r>
            <a:r>
              <a:rPr lang="pt-BR" sz="2400" dirty="0"/>
              <a:t>) </a:t>
            </a:r>
            <a:r>
              <a:rPr lang="pt-BR" sz="2400" dirty="0" err="1"/>
              <a:t>from</a:t>
            </a:r>
            <a:r>
              <a:rPr lang="pt-BR" sz="2400" dirty="0"/>
              <a:t> </a:t>
            </a:r>
            <a:r>
              <a:rPr lang="pt-BR" sz="2400" dirty="0" err="1"/>
              <a:t>reels</a:t>
            </a:r>
            <a:endParaRPr lang="pt-BR" sz="2400" dirty="0"/>
          </a:p>
          <a:p>
            <a:pPr marL="0" indent="0">
              <a:buNone/>
            </a:pPr>
            <a:endParaRPr lang="pt-BR" sz="2400" dirty="0"/>
          </a:p>
          <a:p>
            <a:endParaRPr lang="pt-BR" sz="2400" dirty="0"/>
          </a:p>
          <a:p>
            <a:endParaRPr lang="pt-BR" dirty="0"/>
          </a:p>
          <a:p>
            <a:endParaRPr lang="pt-BR" dirty="0"/>
          </a:p>
        </p:txBody>
      </p:sp>
      <p:pic>
        <p:nvPicPr>
          <p:cNvPr id="9" name="Espaço Reservado para Conteúdo 8"/>
          <p:cNvPicPr>
            <a:picLocks noGrp="1" noChangeAspect="1"/>
          </p:cNvPicPr>
          <p:nvPr>
            <p:ph sz="half" idx="1"/>
          </p:nvPr>
        </p:nvPicPr>
        <p:blipFill>
          <a:blip r:embed="rId2"/>
          <a:stretch>
            <a:fillRect/>
          </a:stretch>
        </p:blipFill>
        <p:spPr>
          <a:xfrm>
            <a:off x="838200" y="1825624"/>
            <a:ext cx="2095500" cy="2057400"/>
          </a:xfrm>
          <a:prstGeom prst="rect">
            <a:avLst/>
          </a:prstGeom>
        </p:spPr>
      </p:pic>
    </p:spTree>
    <p:extLst>
      <p:ext uri="{BB962C8B-B14F-4D97-AF65-F5344CB8AC3E}">
        <p14:creationId xmlns:p14="http://schemas.microsoft.com/office/powerpoint/2010/main" val="3481311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pic>
        <p:nvPicPr>
          <p:cNvPr id="5" name="Espaço Reservado para Conteúdo 4"/>
          <p:cNvPicPr>
            <a:picLocks noGrp="1" noChangeAspect="1"/>
          </p:cNvPicPr>
          <p:nvPr>
            <p:ph sz="half" idx="1"/>
          </p:nvPr>
        </p:nvPicPr>
        <p:blipFill>
          <a:blip r:embed="rId2"/>
          <a:stretch>
            <a:fillRect/>
          </a:stretch>
        </p:blipFill>
        <p:spPr>
          <a:xfrm>
            <a:off x="838200" y="1825625"/>
            <a:ext cx="2095500" cy="2105025"/>
          </a:xfrm>
          <a:prstGeom prst="rect">
            <a:avLst/>
          </a:prstGeom>
        </p:spPr>
      </p:pic>
      <p:sp>
        <p:nvSpPr>
          <p:cNvPr id="4" name="Espaço Reservado para Conteúdo 3"/>
          <p:cNvSpPr>
            <a:spLocks noGrp="1"/>
          </p:cNvSpPr>
          <p:nvPr>
            <p:ph sz="half" idx="2"/>
          </p:nvPr>
        </p:nvSpPr>
        <p:spPr>
          <a:xfrm>
            <a:off x="2933700" y="1825624"/>
            <a:ext cx="8420100" cy="5032375"/>
          </a:xfrm>
        </p:spPr>
        <p:txBody>
          <a:bodyPr/>
          <a:lstStyle/>
          <a:p>
            <a:pPr marL="0" indent="0">
              <a:buNone/>
            </a:pPr>
            <a:r>
              <a:rPr lang="pt-BR" dirty="0" err="1">
                <a:solidFill>
                  <a:srgbClr val="FF0000"/>
                </a:solidFill>
              </a:rPr>
              <a:t>When</a:t>
            </a:r>
            <a:r>
              <a:rPr lang="pt-BR" dirty="0">
                <a:solidFill>
                  <a:srgbClr val="FF0000"/>
                </a:solidFill>
              </a:rPr>
              <a:t> use?</a:t>
            </a:r>
          </a:p>
          <a:p>
            <a:r>
              <a:rPr lang="pt-BR" sz="2400" dirty="0"/>
              <a:t>This is an option for running eventually ( ex: when we have packing lists made in manual way). If the OPERATIONAL routines are executed in a proper way, the system automatically will consume the labels ( ex: transformig kits into reels)</a:t>
            </a:r>
          </a:p>
          <a:p>
            <a:endParaRPr lang="pt-BR" sz="2400" dirty="0"/>
          </a:p>
          <a:p>
            <a:r>
              <a:rPr lang="pt-BR" sz="2400" dirty="0"/>
              <a:t>Other possible usage of this tool is for defective/rejected reels received from factory ( Tarboro, Brazil, ..)   </a:t>
            </a:r>
          </a:p>
          <a:p>
            <a:endParaRPr lang="pt-BR" sz="2400" dirty="0"/>
          </a:p>
          <a:p>
            <a:endParaRPr lang="pt-BR" sz="2400" dirty="0"/>
          </a:p>
          <a:p>
            <a:pPr marL="0" indent="0">
              <a:buNone/>
            </a:pPr>
            <a:endParaRPr lang="pt-BR" dirty="0"/>
          </a:p>
        </p:txBody>
      </p:sp>
    </p:spTree>
    <p:extLst>
      <p:ext uri="{BB962C8B-B14F-4D97-AF65-F5344CB8AC3E}">
        <p14:creationId xmlns:p14="http://schemas.microsoft.com/office/powerpoint/2010/main" val="3863083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6" name="Seta para baixo 5"/>
          <p:cNvSpPr/>
          <p:nvPr/>
        </p:nvSpPr>
        <p:spPr>
          <a:xfrm>
            <a:off x="8584692" y="3081528"/>
            <a:ext cx="356616" cy="539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baixo 6"/>
          <p:cNvSpPr/>
          <p:nvPr/>
        </p:nvSpPr>
        <p:spPr>
          <a:xfrm>
            <a:off x="10291572" y="3081528"/>
            <a:ext cx="356616" cy="539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Espaço Reservado para Conteúdo 7"/>
          <p:cNvPicPr>
            <a:picLocks noGrp="1" noChangeAspect="1"/>
          </p:cNvPicPr>
          <p:nvPr>
            <p:ph sz="half" idx="2"/>
          </p:nvPr>
        </p:nvPicPr>
        <p:blipFill>
          <a:blip r:embed="rId2"/>
          <a:stretch>
            <a:fillRect/>
          </a:stretch>
        </p:blipFill>
        <p:spPr>
          <a:xfrm>
            <a:off x="6172200" y="2737624"/>
            <a:ext cx="5181600" cy="2527340"/>
          </a:xfrm>
          <a:prstGeom prst="rect">
            <a:avLst/>
          </a:prstGeom>
        </p:spPr>
      </p:pic>
      <p:sp>
        <p:nvSpPr>
          <p:cNvPr id="9" name="Seta para baixo 8"/>
          <p:cNvSpPr/>
          <p:nvPr/>
        </p:nvSpPr>
        <p:spPr>
          <a:xfrm>
            <a:off x="7982712" y="3383280"/>
            <a:ext cx="274320"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baixo 9"/>
          <p:cNvSpPr/>
          <p:nvPr/>
        </p:nvSpPr>
        <p:spPr>
          <a:xfrm>
            <a:off x="9213342" y="3383280"/>
            <a:ext cx="274320"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baixo 10"/>
          <p:cNvSpPr/>
          <p:nvPr/>
        </p:nvSpPr>
        <p:spPr>
          <a:xfrm>
            <a:off x="10438638" y="3383280"/>
            <a:ext cx="274320"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spaço Reservado para Conteúdo 5">
            <a:extLst>
              <a:ext uri="{FF2B5EF4-FFF2-40B4-BE49-F238E27FC236}">
                <a16:creationId xmlns:a16="http://schemas.microsoft.com/office/drawing/2014/main" xmlns="" id="{D76766A7-F7EC-4DE8-94C9-EFAC2F43C8C4}"/>
              </a:ext>
            </a:extLst>
          </p:cNvPr>
          <p:cNvSpPr txBox="1">
            <a:spLocks/>
          </p:cNvSpPr>
          <p:nvPr/>
        </p:nvSpPr>
        <p:spPr>
          <a:xfrm>
            <a:off x="517017" y="1573375"/>
            <a:ext cx="5181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dirty="0">
                <a:solidFill>
                  <a:srgbClr val="FF0000"/>
                </a:solidFill>
              </a:rPr>
              <a:t>How to use</a:t>
            </a:r>
          </a:p>
          <a:p>
            <a:r>
              <a:rPr lang="pt-BR" sz="2400" dirty="0"/>
              <a:t>First you select </a:t>
            </a:r>
            <a:r>
              <a:rPr lang="pt-BR" sz="2400" b="1" dirty="0">
                <a:effectLst>
                  <a:outerShdw blurRad="38100" dist="38100" dir="2700000" algn="tl">
                    <a:srgbClr val="000000">
                      <a:alpha val="43137"/>
                    </a:srgbClr>
                  </a:outerShdw>
                </a:effectLst>
              </a:rPr>
              <a:t>Individual, From collector </a:t>
            </a:r>
            <a:r>
              <a:rPr lang="pt-BR" sz="2400" dirty="0"/>
              <a:t>or</a:t>
            </a:r>
            <a:r>
              <a:rPr lang="pt-BR" sz="2400" b="1" dirty="0">
                <a:effectLst>
                  <a:outerShdw blurRad="38100" dist="38100" dir="2700000" algn="tl">
                    <a:srgbClr val="000000">
                      <a:alpha val="43137"/>
                    </a:srgbClr>
                  </a:outerShdw>
                </a:effectLst>
              </a:rPr>
              <a:t> Inform Defect</a:t>
            </a:r>
            <a:endParaRPr lang="pt-BR" sz="2400" dirty="0"/>
          </a:p>
          <a:p>
            <a:pPr marL="0" indent="0">
              <a:buFont typeface="Arial" panose="020B0604020202020204" pitchFamily="34" charset="0"/>
              <a:buNone/>
            </a:pPr>
            <a:r>
              <a:rPr lang="pt-BR" sz="2400" b="1" u="sng" dirty="0">
                <a:solidFill>
                  <a:srgbClr val="FF0000"/>
                </a:solidFill>
                <a:effectLst>
                  <a:outerShdw blurRad="38100" dist="38100" dir="2700000" algn="tl">
                    <a:srgbClr val="000000">
                      <a:alpha val="43137"/>
                    </a:srgbClr>
                  </a:outerShdw>
                </a:effectLst>
              </a:rPr>
              <a:t>Individual</a:t>
            </a:r>
          </a:p>
          <a:p>
            <a:r>
              <a:rPr lang="pt-BR" sz="2400" dirty="0"/>
              <a:t>When you have one bundle for consuming</a:t>
            </a:r>
          </a:p>
          <a:p>
            <a:pPr marL="0" indent="0">
              <a:buFont typeface="Arial" panose="020B0604020202020204" pitchFamily="34" charset="0"/>
              <a:buNone/>
            </a:pPr>
            <a:r>
              <a:rPr lang="pt-BR" sz="2400" b="1" u="sng" dirty="0">
                <a:solidFill>
                  <a:srgbClr val="FF0000"/>
                </a:solidFill>
                <a:effectLst>
                  <a:outerShdw blurRad="38100" dist="38100" dir="2700000" algn="tl">
                    <a:srgbClr val="000000">
                      <a:alpha val="43137"/>
                    </a:srgbClr>
                  </a:outerShdw>
                </a:effectLst>
              </a:rPr>
              <a:t>From Collector</a:t>
            </a:r>
          </a:p>
          <a:p>
            <a:r>
              <a:rPr lang="pt-BR" sz="2400" dirty="0"/>
              <a:t>When you have multiple bundles for consuming</a:t>
            </a:r>
          </a:p>
          <a:p>
            <a:pPr marL="0" indent="0">
              <a:buNone/>
            </a:pPr>
            <a:r>
              <a:rPr lang="pt-BR" sz="2400" b="1" u="sng" dirty="0">
                <a:solidFill>
                  <a:srgbClr val="FF0000"/>
                </a:solidFill>
                <a:effectLst>
                  <a:outerShdw blurRad="38100" dist="38100" dir="2700000" algn="tl">
                    <a:srgbClr val="000000">
                      <a:alpha val="43137"/>
                    </a:srgbClr>
                  </a:outerShdw>
                </a:effectLst>
              </a:rPr>
              <a:t>Inform Defect</a:t>
            </a:r>
          </a:p>
          <a:p>
            <a:r>
              <a:rPr lang="pt-BR" sz="2400" dirty="0"/>
              <a:t>When you have received some reel with quality problem (non conformity)</a:t>
            </a:r>
          </a:p>
          <a:p>
            <a:pPr marL="0" indent="0">
              <a:buNone/>
            </a:pPr>
            <a:endParaRPr lang="pt-BR" sz="2400" dirty="0"/>
          </a:p>
        </p:txBody>
      </p:sp>
    </p:spTree>
    <p:extLst>
      <p:ext uri="{BB962C8B-B14F-4D97-AF65-F5344CB8AC3E}">
        <p14:creationId xmlns:p14="http://schemas.microsoft.com/office/powerpoint/2010/main" val="64148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365125"/>
            <a:ext cx="10515600" cy="1152779"/>
          </a:xfrm>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2"/>
          <a:stretch>
            <a:fillRect/>
          </a:stretch>
        </p:blipFill>
        <p:spPr>
          <a:xfrm>
            <a:off x="0" y="3881628"/>
            <a:ext cx="12192000" cy="2624328"/>
          </a:xfrm>
          <a:prstGeom prst="rect">
            <a:avLst/>
          </a:prstGeom>
        </p:spPr>
      </p:pic>
      <p:sp>
        <p:nvSpPr>
          <p:cNvPr id="8" name="Seta para baixo 7"/>
          <p:cNvSpPr/>
          <p:nvPr/>
        </p:nvSpPr>
        <p:spPr>
          <a:xfrm>
            <a:off x="2482977" y="4956048"/>
            <a:ext cx="256032"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a:off x="4447794" y="4956048"/>
            <a:ext cx="256032"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baixo 10"/>
          <p:cNvSpPr/>
          <p:nvPr/>
        </p:nvSpPr>
        <p:spPr>
          <a:xfrm>
            <a:off x="8298942" y="4956048"/>
            <a:ext cx="256032"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p:cNvSpPr/>
          <p:nvPr/>
        </p:nvSpPr>
        <p:spPr>
          <a:xfrm>
            <a:off x="9666351" y="4956048"/>
            <a:ext cx="256032" cy="475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spaço Reservado para Conteúdo 7">
            <a:extLst>
              <a:ext uri="{FF2B5EF4-FFF2-40B4-BE49-F238E27FC236}">
                <a16:creationId xmlns:a16="http://schemas.microsoft.com/office/drawing/2014/main" xmlns="" id="{E7EDDD06-8A41-42BE-8B7E-4756CA0B799E}"/>
              </a:ext>
            </a:extLst>
          </p:cNvPr>
          <p:cNvSpPr txBox="1">
            <a:spLocks/>
          </p:cNvSpPr>
          <p:nvPr/>
        </p:nvSpPr>
        <p:spPr>
          <a:xfrm>
            <a:off x="394318"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If you select </a:t>
            </a:r>
            <a:r>
              <a:rPr lang="pt-BR" sz="2400" b="1" u="sng" dirty="0">
                <a:solidFill>
                  <a:srgbClr val="FF0000"/>
                </a:solidFill>
                <a:effectLst>
                  <a:outerShdw blurRad="38100" dist="38100" dir="2700000" algn="tl">
                    <a:srgbClr val="000000">
                      <a:alpha val="43137"/>
                    </a:srgbClr>
                  </a:outerShdw>
                </a:effectLst>
              </a:rPr>
              <a:t>Individual</a:t>
            </a:r>
          </a:p>
          <a:p>
            <a:pPr marL="0" indent="0">
              <a:buFont typeface="Arial" panose="020B0604020202020204" pitchFamily="34" charset="0"/>
              <a:buNone/>
            </a:pPr>
            <a:r>
              <a:rPr lang="pt-BR" sz="2400" dirty="0"/>
              <a:t>    Enter the date, label number and feature ( *Assembly / Delivery / Error )</a:t>
            </a:r>
          </a:p>
          <a:p>
            <a:pPr marL="0" indent="0">
              <a:buNone/>
            </a:pPr>
            <a:r>
              <a:rPr lang="pt-BR" sz="2000" dirty="0">
                <a:solidFill>
                  <a:srgbClr val="FF0000"/>
                </a:solidFill>
              </a:rPr>
              <a:t>*Assembly : </a:t>
            </a:r>
            <a:r>
              <a:rPr lang="pt-BR" sz="2000" dirty="0"/>
              <a:t>When is a label from assembled products</a:t>
            </a:r>
          </a:p>
          <a:p>
            <a:pPr marL="0" indent="0">
              <a:buNone/>
            </a:pPr>
            <a:r>
              <a:rPr lang="pt-BR" sz="2000" dirty="0">
                <a:solidFill>
                  <a:srgbClr val="FF0000"/>
                </a:solidFill>
              </a:rPr>
              <a:t>* Delivery: </a:t>
            </a:r>
            <a:r>
              <a:rPr lang="pt-BR" sz="2000" dirty="0"/>
              <a:t>When is a label from delivered products</a:t>
            </a:r>
          </a:p>
          <a:p>
            <a:pPr marL="0" indent="0">
              <a:buFont typeface="Arial" panose="020B0604020202020204" pitchFamily="34" charset="0"/>
              <a:buNone/>
            </a:pPr>
            <a:r>
              <a:rPr lang="pt-BR" sz="2000" dirty="0">
                <a:solidFill>
                  <a:srgbClr val="FF0000"/>
                </a:solidFill>
              </a:rPr>
              <a:t>* Error: </a:t>
            </a:r>
            <a:r>
              <a:rPr lang="pt-BR" sz="2000" dirty="0"/>
              <a:t>if there is any information wrong in the label</a:t>
            </a:r>
          </a:p>
        </p:txBody>
      </p:sp>
    </p:spTree>
    <p:extLst>
      <p:ext uri="{BB962C8B-B14F-4D97-AF65-F5344CB8AC3E}">
        <p14:creationId xmlns:p14="http://schemas.microsoft.com/office/powerpoint/2010/main" val="3705775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504334" y="1690688"/>
            <a:ext cx="10515600" cy="4351338"/>
          </a:xfrm>
        </p:spPr>
        <p:txBody>
          <a:bodyPr/>
          <a:lstStyle/>
          <a:p>
            <a:r>
              <a:rPr lang="pt-BR" sz="2400" dirty="0"/>
              <a:t>Here you make the check over the label information. After that clicks </a:t>
            </a:r>
            <a:r>
              <a:rPr lang="pt-BR" sz="2400" b="1" dirty="0">
                <a:effectLst>
                  <a:outerShdw blurRad="38100" dist="38100" dir="2700000" algn="tl">
                    <a:srgbClr val="000000">
                      <a:alpha val="43137"/>
                    </a:srgbClr>
                  </a:outerShdw>
                </a:effectLst>
              </a:rPr>
              <a:t>CONSUME.</a:t>
            </a:r>
          </a:p>
          <a:p>
            <a:pPr marL="0" indent="0">
              <a:buNone/>
            </a:pPr>
            <a:endParaRPr lang="pt-BR" sz="2400" dirty="0"/>
          </a:p>
          <a:p>
            <a:endParaRPr lang="pt-BR" dirty="0"/>
          </a:p>
        </p:txBody>
      </p:sp>
      <p:pic>
        <p:nvPicPr>
          <p:cNvPr id="4" name="Imagem 3"/>
          <p:cNvPicPr>
            <a:picLocks noChangeAspect="1"/>
          </p:cNvPicPr>
          <p:nvPr/>
        </p:nvPicPr>
        <p:blipFill>
          <a:blip r:embed="rId2"/>
          <a:stretch>
            <a:fillRect/>
          </a:stretch>
        </p:blipFill>
        <p:spPr>
          <a:xfrm>
            <a:off x="0" y="2905125"/>
            <a:ext cx="12192000" cy="3952875"/>
          </a:xfrm>
          <a:prstGeom prst="rect">
            <a:avLst/>
          </a:prstGeom>
        </p:spPr>
      </p:pic>
      <p:sp>
        <p:nvSpPr>
          <p:cNvPr id="5" name="Seta para baixo 4"/>
          <p:cNvSpPr/>
          <p:nvPr/>
        </p:nvSpPr>
        <p:spPr>
          <a:xfrm>
            <a:off x="11019934" y="5175315"/>
            <a:ext cx="333866" cy="62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8388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10" name="Espaço Reservado para Conteúdo 3">
            <a:extLst>
              <a:ext uri="{FF2B5EF4-FFF2-40B4-BE49-F238E27FC236}">
                <a16:creationId xmlns:a16="http://schemas.microsoft.com/office/drawing/2014/main" xmlns="" id="{A909035D-D7D8-4A08-9505-432D48652C46}"/>
              </a:ext>
            </a:extLst>
          </p:cNvPr>
          <p:cNvSpPr txBox="1">
            <a:spLocks/>
          </p:cNvSpPr>
          <p:nvPr/>
        </p:nvSpPr>
        <p:spPr>
          <a:xfrm>
            <a:off x="990600" y="1978025"/>
            <a:ext cx="5181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If you select </a:t>
            </a:r>
            <a:r>
              <a:rPr lang="pt-BR" sz="2400" b="1" u="sng" dirty="0">
                <a:solidFill>
                  <a:srgbClr val="FF0000"/>
                </a:solidFill>
                <a:effectLst>
                  <a:outerShdw blurRad="38100" dist="38100" dir="2700000" algn="tl">
                    <a:srgbClr val="000000">
                      <a:alpha val="43137"/>
                    </a:srgbClr>
                  </a:outerShdw>
                </a:effectLst>
              </a:rPr>
              <a:t>From Collector</a:t>
            </a:r>
          </a:p>
          <a:p>
            <a:pPr marL="0" indent="0">
              <a:buFont typeface="Arial" panose="020B0604020202020204" pitchFamily="34" charset="0"/>
              <a:buNone/>
            </a:pPr>
            <a:r>
              <a:rPr lang="pt-BR" sz="2400" dirty="0"/>
              <a:t>   You choose the file</a:t>
            </a:r>
          </a:p>
          <a:p>
            <a:pPr marL="0" indent="0">
              <a:buFont typeface="Arial" panose="020B0604020202020204" pitchFamily="34" charset="0"/>
              <a:buNone/>
            </a:pPr>
            <a:r>
              <a:rPr lang="pt-BR" sz="2400" dirty="0"/>
              <a:t>   Confirm the date</a:t>
            </a:r>
          </a:p>
          <a:p>
            <a:pPr marL="0" indent="0">
              <a:buFont typeface="Arial" panose="020B0604020202020204" pitchFamily="34" charset="0"/>
              <a:buNone/>
            </a:pPr>
            <a:r>
              <a:rPr lang="pt-BR" sz="2400" dirty="0"/>
              <a:t>   Confirm shift ( optional)</a:t>
            </a:r>
          </a:p>
          <a:p>
            <a:pPr marL="0" indent="0">
              <a:buFont typeface="Arial" panose="020B0604020202020204" pitchFamily="34" charset="0"/>
              <a:buNone/>
            </a:pPr>
            <a:r>
              <a:rPr lang="pt-BR" sz="2400" dirty="0"/>
              <a:t>   Confirm Feature</a:t>
            </a:r>
          </a:p>
          <a:p>
            <a:pPr marL="0" indent="0">
              <a:buNone/>
            </a:pPr>
            <a:r>
              <a:rPr lang="pt-BR" sz="2400" dirty="0">
                <a:solidFill>
                  <a:srgbClr val="FF0000"/>
                </a:solidFill>
              </a:rPr>
              <a:t>Assembly</a:t>
            </a:r>
          </a:p>
          <a:p>
            <a:r>
              <a:rPr lang="pt-BR" sz="2400" dirty="0"/>
              <a:t>When is a label from assembled products</a:t>
            </a:r>
          </a:p>
          <a:p>
            <a:pPr marL="0" indent="0">
              <a:buNone/>
            </a:pPr>
            <a:r>
              <a:rPr lang="pt-BR" sz="2400" dirty="0">
                <a:solidFill>
                  <a:srgbClr val="FF0000"/>
                </a:solidFill>
              </a:rPr>
              <a:t>Delivery</a:t>
            </a:r>
          </a:p>
          <a:p>
            <a:r>
              <a:rPr lang="pt-BR" sz="2400" dirty="0"/>
              <a:t>When is a label from delivered products</a:t>
            </a:r>
          </a:p>
        </p:txBody>
      </p:sp>
      <p:pic>
        <p:nvPicPr>
          <p:cNvPr id="11" name="Espaço Reservado para Conteúdo 4">
            <a:extLst>
              <a:ext uri="{FF2B5EF4-FFF2-40B4-BE49-F238E27FC236}">
                <a16:creationId xmlns:a16="http://schemas.microsoft.com/office/drawing/2014/main" xmlns="" id="{4860DF20-6D92-46E5-9307-5258DE1DF39B}"/>
              </a:ext>
            </a:extLst>
          </p:cNvPr>
          <p:cNvPicPr>
            <a:picLocks noGrp="1" noChangeAspect="1"/>
          </p:cNvPicPr>
          <p:nvPr>
            <p:ph sz="half" idx="2"/>
          </p:nvPr>
        </p:nvPicPr>
        <p:blipFill>
          <a:blip r:embed="rId2"/>
          <a:stretch>
            <a:fillRect/>
          </a:stretch>
        </p:blipFill>
        <p:spPr>
          <a:xfrm>
            <a:off x="7293266" y="1825625"/>
            <a:ext cx="2939467" cy="4351338"/>
          </a:xfrm>
          <a:prstGeom prst="rect">
            <a:avLst/>
          </a:prstGeom>
        </p:spPr>
      </p:pic>
    </p:spTree>
    <p:extLst>
      <p:ext uri="{BB962C8B-B14F-4D97-AF65-F5344CB8AC3E}">
        <p14:creationId xmlns:p14="http://schemas.microsoft.com/office/powerpoint/2010/main" val="2155651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5" name="Espaço Reservado para Conteúdo 4"/>
          <p:cNvSpPr>
            <a:spLocks noGrp="1"/>
          </p:cNvSpPr>
          <p:nvPr>
            <p:ph idx="1"/>
          </p:nvPr>
        </p:nvSpPr>
        <p:spPr>
          <a:xfrm>
            <a:off x="518604" y="1690688"/>
            <a:ext cx="10515600" cy="4351338"/>
          </a:xfrm>
        </p:spPr>
        <p:txBody>
          <a:bodyPr/>
          <a:lstStyle/>
          <a:p>
            <a:r>
              <a:rPr lang="pt-BR" sz="2400" dirty="0"/>
              <a:t>Here you just check all and click on </a:t>
            </a:r>
            <a:r>
              <a:rPr lang="pt-BR" sz="2400" b="1" dirty="0"/>
              <a:t>Consume</a:t>
            </a:r>
          </a:p>
          <a:p>
            <a:endParaRPr lang="pt-BR" dirty="0"/>
          </a:p>
        </p:txBody>
      </p:sp>
      <p:pic>
        <p:nvPicPr>
          <p:cNvPr id="6" name="Imagem 5"/>
          <p:cNvPicPr>
            <a:picLocks noChangeAspect="1"/>
          </p:cNvPicPr>
          <p:nvPr/>
        </p:nvPicPr>
        <p:blipFill>
          <a:blip r:embed="rId2"/>
          <a:stretch>
            <a:fillRect/>
          </a:stretch>
        </p:blipFill>
        <p:spPr>
          <a:xfrm>
            <a:off x="0" y="2856322"/>
            <a:ext cx="12192000" cy="4001678"/>
          </a:xfrm>
          <a:prstGeom prst="rect">
            <a:avLst/>
          </a:prstGeom>
        </p:spPr>
      </p:pic>
    </p:spTree>
    <p:extLst>
      <p:ext uri="{BB962C8B-B14F-4D97-AF65-F5344CB8AC3E}">
        <p14:creationId xmlns:p14="http://schemas.microsoft.com/office/powerpoint/2010/main" val="3919783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838200" y="1690688"/>
            <a:ext cx="10515600" cy="4351338"/>
          </a:xfrm>
        </p:spPr>
        <p:txBody>
          <a:bodyPr/>
          <a:lstStyle/>
          <a:p>
            <a:r>
              <a:rPr lang="pt-BR" sz="2400" dirty="0"/>
              <a:t>If you select </a:t>
            </a:r>
            <a:r>
              <a:rPr lang="pt-BR" sz="2400" b="1" u="sng" dirty="0">
                <a:solidFill>
                  <a:srgbClr val="FF0000"/>
                </a:solidFill>
                <a:effectLst>
                  <a:outerShdw blurRad="38100" dist="38100" dir="2700000" algn="tl">
                    <a:srgbClr val="000000">
                      <a:alpha val="43137"/>
                    </a:srgbClr>
                  </a:outerShdw>
                </a:effectLst>
              </a:rPr>
              <a:t>Inform defect </a:t>
            </a:r>
          </a:p>
          <a:p>
            <a:pPr marL="0" indent="0">
              <a:buNone/>
            </a:pPr>
            <a:r>
              <a:rPr lang="pt-BR" sz="2400" dirty="0"/>
              <a:t>    Inform label number and click Confirm</a:t>
            </a:r>
          </a:p>
        </p:txBody>
      </p:sp>
      <p:pic>
        <p:nvPicPr>
          <p:cNvPr id="7" name="Imagem 6"/>
          <p:cNvPicPr>
            <a:picLocks noChangeAspect="1"/>
          </p:cNvPicPr>
          <p:nvPr/>
        </p:nvPicPr>
        <p:blipFill>
          <a:blip r:embed="rId2"/>
          <a:stretch>
            <a:fillRect/>
          </a:stretch>
        </p:blipFill>
        <p:spPr>
          <a:xfrm>
            <a:off x="0" y="3480896"/>
            <a:ext cx="12192000" cy="2276475"/>
          </a:xfrm>
          <a:prstGeom prst="rect">
            <a:avLst/>
          </a:prstGeom>
        </p:spPr>
      </p:pic>
      <p:sp>
        <p:nvSpPr>
          <p:cNvPr id="8" name="Seta para baixo 7"/>
          <p:cNvSpPr/>
          <p:nvPr/>
        </p:nvSpPr>
        <p:spPr>
          <a:xfrm>
            <a:off x="3940404" y="4035425"/>
            <a:ext cx="405353" cy="583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a:off x="6967979" y="4035425"/>
            <a:ext cx="405353" cy="583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19123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1" y="0"/>
            <a:ext cx="10515600" cy="1325563"/>
          </a:xfrm>
        </p:spPr>
        <p:txBody>
          <a:bodyPr/>
          <a:lstStyle/>
          <a:p>
            <a:pPr algn="ctr"/>
            <a:r>
              <a:rPr lang="pt-BR" b="1" dirty="0">
                <a:effectLst>
                  <a:outerShdw blurRad="38100" dist="38100" dir="2700000" algn="tl">
                    <a:srgbClr val="000000">
                      <a:alpha val="43137"/>
                    </a:srgbClr>
                  </a:outerShdw>
                </a:effectLst>
              </a:rPr>
              <a:t>Consume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838199" y="1100260"/>
            <a:ext cx="10515600" cy="4351338"/>
          </a:xfrm>
        </p:spPr>
        <p:txBody>
          <a:bodyPr/>
          <a:lstStyle/>
          <a:p>
            <a:r>
              <a:rPr lang="pt-BR" sz="2400" dirty="0"/>
              <a:t>Inform the quantity of defective reels</a:t>
            </a:r>
          </a:p>
          <a:p>
            <a:r>
              <a:rPr lang="pt-BR" sz="2400" dirty="0"/>
              <a:t>Select the reason of the problem and include some observation</a:t>
            </a:r>
          </a:p>
          <a:p>
            <a:r>
              <a:rPr lang="pt-BR" sz="2400" dirty="0"/>
              <a:t>Click in Confirm to consume this label</a:t>
            </a:r>
          </a:p>
          <a:p>
            <a:pPr marL="0" indent="0">
              <a:buNone/>
            </a:pPr>
            <a:r>
              <a:rPr lang="pt-BR" sz="1600" i="1" dirty="0"/>
              <a:t>* Note that when you usually use thus option </a:t>
            </a:r>
            <a:r>
              <a:rPr lang="pt-BR" sz="1600" b="1" i="1" dirty="0">
                <a:solidFill>
                  <a:srgbClr val="FF0000"/>
                </a:solidFill>
              </a:rPr>
              <a:t>Inform Defect </a:t>
            </a:r>
            <a:r>
              <a:rPr lang="pt-BR" sz="1600" i="1" dirty="0"/>
              <a:t>to consume a label possible after that you may create new labels for this package to sort out kits without problem and defective ones. </a:t>
            </a:r>
          </a:p>
        </p:txBody>
      </p:sp>
      <p:pic>
        <p:nvPicPr>
          <p:cNvPr id="5" name="Imagem 4"/>
          <p:cNvPicPr>
            <a:picLocks noChangeAspect="1"/>
          </p:cNvPicPr>
          <p:nvPr/>
        </p:nvPicPr>
        <p:blipFill>
          <a:blip r:embed="rId2"/>
          <a:stretch>
            <a:fillRect/>
          </a:stretch>
        </p:blipFill>
        <p:spPr>
          <a:xfrm>
            <a:off x="-1" y="3186261"/>
            <a:ext cx="12192001" cy="3671740"/>
          </a:xfrm>
          <a:prstGeom prst="rect">
            <a:avLst/>
          </a:prstGeom>
        </p:spPr>
      </p:pic>
      <p:sp>
        <p:nvSpPr>
          <p:cNvPr id="6" name="Seta para cima 5"/>
          <p:cNvSpPr/>
          <p:nvPr/>
        </p:nvSpPr>
        <p:spPr>
          <a:xfrm>
            <a:off x="5561815" y="5373278"/>
            <a:ext cx="329938" cy="5184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baixo 7"/>
          <p:cNvSpPr/>
          <p:nvPr/>
        </p:nvSpPr>
        <p:spPr>
          <a:xfrm>
            <a:off x="7456603" y="4411745"/>
            <a:ext cx="348791" cy="518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a:off x="10437044" y="4411745"/>
            <a:ext cx="348791" cy="518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8361182" y="6381947"/>
            <a:ext cx="575428" cy="362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3598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New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pic>
        <p:nvPicPr>
          <p:cNvPr id="5" name="Espaço Reservado para Conteúdo 4"/>
          <p:cNvPicPr>
            <a:picLocks noGrp="1" noChangeAspect="1"/>
          </p:cNvPicPr>
          <p:nvPr>
            <p:ph sz="half" idx="1"/>
          </p:nvPr>
        </p:nvPicPr>
        <p:blipFill>
          <a:blip r:embed="rId2"/>
          <a:stretch>
            <a:fillRect/>
          </a:stretch>
        </p:blipFill>
        <p:spPr>
          <a:xfrm>
            <a:off x="838200" y="1825625"/>
            <a:ext cx="2095500" cy="2085975"/>
          </a:xfrm>
          <a:prstGeom prst="rect">
            <a:avLst/>
          </a:prstGeom>
        </p:spPr>
      </p:pic>
      <p:sp>
        <p:nvSpPr>
          <p:cNvPr id="4" name="Espaço Reservado para Conteúdo 3"/>
          <p:cNvSpPr>
            <a:spLocks noGrp="1"/>
          </p:cNvSpPr>
          <p:nvPr>
            <p:ph sz="half" idx="2"/>
          </p:nvPr>
        </p:nvSpPr>
        <p:spPr>
          <a:xfrm>
            <a:off x="2933700" y="1825624"/>
            <a:ext cx="8420100" cy="5032375"/>
          </a:xfrm>
        </p:spPr>
        <p:txBody>
          <a:bodyPr/>
          <a:lstStyle/>
          <a:p>
            <a:pPr marL="0" indent="0">
              <a:buNone/>
            </a:pPr>
            <a:r>
              <a:rPr lang="pt-BR" dirty="0" err="1">
                <a:solidFill>
                  <a:srgbClr val="FF0000"/>
                </a:solidFill>
              </a:rPr>
              <a:t>When</a:t>
            </a:r>
            <a:r>
              <a:rPr lang="pt-BR" dirty="0">
                <a:solidFill>
                  <a:srgbClr val="FF0000"/>
                </a:solidFill>
              </a:rPr>
              <a:t> use?</a:t>
            </a:r>
          </a:p>
          <a:p>
            <a:r>
              <a:rPr lang="pt-BR" sz="2400" dirty="0"/>
              <a:t>When you have to create a new label manually for the product</a:t>
            </a:r>
          </a:p>
        </p:txBody>
      </p:sp>
    </p:spTree>
    <p:extLst>
      <p:ext uri="{BB962C8B-B14F-4D97-AF65-F5344CB8AC3E}">
        <p14:creationId xmlns:p14="http://schemas.microsoft.com/office/powerpoint/2010/main" val="1229086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New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Inform the Product Code</a:t>
            </a:r>
          </a:p>
          <a:p>
            <a:r>
              <a:rPr lang="pt-BR" sz="2400" dirty="0"/>
              <a:t>Number of copy required for this Label</a:t>
            </a:r>
          </a:p>
          <a:p>
            <a:r>
              <a:rPr lang="pt-BR" sz="2400" dirty="0"/>
              <a:t>And also the quantity fo the Reels for this package</a:t>
            </a:r>
          </a:p>
          <a:p>
            <a:pPr marL="0" indent="0">
              <a:buNone/>
            </a:pPr>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6710362" y="2220119"/>
            <a:ext cx="4105275" cy="3562350"/>
          </a:xfrm>
          <a:prstGeom prst="rect">
            <a:avLst/>
          </a:prstGeom>
        </p:spPr>
      </p:pic>
      <p:sp>
        <p:nvSpPr>
          <p:cNvPr id="6" name="Seta para a direita 5"/>
          <p:cNvSpPr/>
          <p:nvPr/>
        </p:nvSpPr>
        <p:spPr>
          <a:xfrm>
            <a:off x="6172200" y="3854990"/>
            <a:ext cx="612648"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a:off x="6172200" y="4558919"/>
            <a:ext cx="612648"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p:cNvSpPr/>
          <p:nvPr/>
        </p:nvSpPr>
        <p:spPr>
          <a:xfrm>
            <a:off x="6172200" y="5234654"/>
            <a:ext cx="612648"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3660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Received</a:t>
            </a:r>
            <a:r>
              <a:rPr lang="pt-BR" b="1" dirty="0">
                <a:effectLst>
                  <a:outerShdw blurRad="38100" dist="38100" dir="2700000" algn="tl">
                    <a:srgbClr val="000000">
                      <a:alpha val="43137"/>
                    </a:srgbClr>
                  </a:outerShdw>
                </a:effectLst>
              </a:rPr>
              <a:t> </a:t>
            </a:r>
          </a:p>
        </p:txBody>
      </p:sp>
      <p:sp>
        <p:nvSpPr>
          <p:cNvPr id="3" name="Espaço Reservado para Conteúdo 2"/>
          <p:cNvSpPr>
            <a:spLocks noGrp="1"/>
          </p:cNvSpPr>
          <p:nvPr>
            <p:ph sz="half" idx="1"/>
          </p:nvPr>
        </p:nvSpPr>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err="1"/>
              <a:t>Take</a:t>
            </a:r>
            <a:r>
              <a:rPr lang="pt-BR" sz="2400" dirty="0"/>
              <a:t> </a:t>
            </a:r>
            <a:r>
              <a:rPr lang="pt-BR" sz="2400" dirty="0" err="1"/>
              <a:t>collector</a:t>
            </a:r>
            <a:r>
              <a:rPr lang="pt-BR" sz="2400" dirty="0"/>
              <a:t> </a:t>
            </a:r>
            <a:r>
              <a:rPr lang="pt-BR" sz="2400" dirty="0" err="1"/>
              <a:t>and</a:t>
            </a:r>
            <a:r>
              <a:rPr lang="pt-BR" sz="2400" dirty="0"/>
              <a:t> </a:t>
            </a:r>
            <a:r>
              <a:rPr lang="pt-BR" sz="2400" dirty="0" err="1"/>
              <a:t>scan</a:t>
            </a:r>
            <a:r>
              <a:rPr lang="pt-BR" sz="2400" dirty="0"/>
              <a:t> </a:t>
            </a:r>
            <a:r>
              <a:rPr lang="pt-BR" sz="2400" dirty="0" err="1"/>
              <a:t>the</a:t>
            </a:r>
            <a:r>
              <a:rPr lang="pt-BR" sz="2400" dirty="0"/>
              <a:t> </a:t>
            </a:r>
            <a:r>
              <a:rPr lang="pt-BR" sz="2400" dirty="0" err="1"/>
              <a:t>labels</a:t>
            </a:r>
            <a:r>
              <a:rPr lang="pt-BR" sz="2400" dirty="0"/>
              <a:t> </a:t>
            </a:r>
            <a:r>
              <a:rPr lang="pt-BR" sz="2400" dirty="0" err="1"/>
              <a:t>from</a:t>
            </a:r>
            <a:r>
              <a:rPr lang="pt-BR" sz="2400" dirty="0"/>
              <a:t> material </a:t>
            </a:r>
            <a:r>
              <a:rPr lang="pt-BR" sz="2400" dirty="0" err="1"/>
              <a:t>received</a:t>
            </a:r>
            <a:endParaRPr lang="pt-BR" sz="2400" dirty="0"/>
          </a:p>
          <a:p>
            <a:r>
              <a:rPr lang="pt-BR" sz="2400" dirty="0"/>
              <a:t>Copy and save the file on your computer (C:\\Coletor)</a:t>
            </a:r>
          </a:p>
        </p:txBody>
      </p:sp>
      <p:pic>
        <p:nvPicPr>
          <p:cNvPr id="1026" name="Picture 2" descr="Coletor de dados Zebra Motorola MC9190 | Automatec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31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New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a:xfrm>
            <a:off x="319597" y="1825625"/>
            <a:ext cx="7830104" cy="4351338"/>
          </a:xfrm>
        </p:spPr>
        <p:txBody>
          <a:bodyPr>
            <a:normAutofit/>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Select the Resource/Machine to inform the status of the material:</a:t>
            </a:r>
          </a:p>
          <a:p>
            <a:pPr marL="0" indent="0">
              <a:buNone/>
            </a:pPr>
            <a:r>
              <a:rPr lang="pt-BR" sz="2400" dirty="0">
                <a:solidFill>
                  <a:srgbClr val="FF0000"/>
                </a:solidFill>
              </a:rPr>
              <a:t>Assembly: </a:t>
            </a:r>
            <a:r>
              <a:rPr lang="pt-BR" sz="2400" dirty="0"/>
              <a:t>When is a label for assembled products</a:t>
            </a:r>
          </a:p>
          <a:p>
            <a:pPr marL="0" indent="0">
              <a:buNone/>
            </a:pPr>
            <a:r>
              <a:rPr lang="pt-BR" sz="2400" dirty="0">
                <a:solidFill>
                  <a:srgbClr val="FF0000"/>
                </a:solidFill>
              </a:rPr>
              <a:t>Kits: </a:t>
            </a:r>
            <a:r>
              <a:rPr lang="pt-BR" sz="2400" dirty="0"/>
              <a:t>When is a label for unassembled products </a:t>
            </a:r>
          </a:p>
          <a:p>
            <a:pPr marL="0" indent="0">
              <a:buNone/>
            </a:pPr>
            <a:r>
              <a:rPr lang="pt-BR" sz="2400" dirty="0">
                <a:solidFill>
                  <a:srgbClr val="FF0000"/>
                </a:solidFill>
                <a:highlight>
                  <a:srgbClr val="FFFF00"/>
                </a:highlight>
              </a:rPr>
              <a:t>Assembly /Kits return : </a:t>
            </a:r>
            <a:r>
              <a:rPr lang="pt-BR" sz="2400" dirty="0">
                <a:highlight>
                  <a:srgbClr val="FFFF00"/>
                </a:highlight>
              </a:rPr>
              <a:t>When you want to return one assembled reel or kit  </a:t>
            </a:r>
          </a:p>
          <a:p>
            <a:pPr marL="0" indent="0">
              <a:buNone/>
            </a:pPr>
            <a:r>
              <a:rPr lang="pt-BR" sz="2400" dirty="0">
                <a:solidFill>
                  <a:srgbClr val="FF0000"/>
                </a:solidFill>
                <a:highlight>
                  <a:srgbClr val="FFFF00"/>
                </a:highlight>
              </a:rPr>
              <a:t>Defective: </a:t>
            </a:r>
            <a:r>
              <a:rPr lang="pt-BR" sz="2400" dirty="0">
                <a:highlight>
                  <a:srgbClr val="FFFF00"/>
                </a:highlight>
              </a:rPr>
              <a:t>When you want to generate a label for a defect product.</a:t>
            </a:r>
          </a:p>
        </p:txBody>
      </p:sp>
      <p:pic>
        <p:nvPicPr>
          <p:cNvPr id="5" name="Imagem 4"/>
          <p:cNvPicPr>
            <a:picLocks noChangeAspect="1"/>
          </p:cNvPicPr>
          <p:nvPr/>
        </p:nvPicPr>
        <p:blipFill>
          <a:blip r:embed="rId2"/>
          <a:stretch>
            <a:fillRect/>
          </a:stretch>
        </p:blipFill>
        <p:spPr>
          <a:xfrm>
            <a:off x="7809627" y="1027906"/>
            <a:ext cx="3990975" cy="4838700"/>
          </a:xfrm>
          <a:prstGeom prst="rect">
            <a:avLst/>
          </a:prstGeom>
        </p:spPr>
      </p:pic>
    </p:spTree>
    <p:extLst>
      <p:ext uri="{BB962C8B-B14F-4D97-AF65-F5344CB8AC3E}">
        <p14:creationId xmlns:p14="http://schemas.microsoft.com/office/powerpoint/2010/main" val="125328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New </a:t>
            </a:r>
            <a:r>
              <a:rPr lang="pt-BR" b="1" dirty="0" err="1">
                <a:effectLst>
                  <a:outerShdw blurRad="38100" dist="38100" dir="2700000" algn="tl">
                    <a:srgbClr val="000000">
                      <a:alpha val="43137"/>
                    </a:srgbClr>
                  </a:outerShdw>
                </a:effectLst>
              </a:rPr>
              <a:t>Label</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p:txBody>
          <a:bodyPr/>
          <a:lstStyle/>
          <a:p>
            <a:r>
              <a:rPr lang="pt-BR" sz="2400" dirty="0"/>
              <a:t>Observations can be included</a:t>
            </a:r>
          </a:p>
          <a:p>
            <a:pPr marL="0" indent="0">
              <a:buNone/>
            </a:pPr>
            <a:r>
              <a:rPr lang="pt-BR" sz="2400" dirty="0"/>
              <a:t>    Click Confirm</a:t>
            </a:r>
          </a:p>
          <a:p>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7141189" y="1825625"/>
            <a:ext cx="3243621" cy="4351338"/>
          </a:xfrm>
          <a:prstGeom prst="rect">
            <a:avLst/>
          </a:prstGeom>
        </p:spPr>
      </p:pic>
      <p:sp>
        <p:nvSpPr>
          <p:cNvPr id="6" name="Seta para a direita 5"/>
          <p:cNvSpPr/>
          <p:nvPr/>
        </p:nvSpPr>
        <p:spPr>
          <a:xfrm>
            <a:off x="7306056" y="4869815"/>
            <a:ext cx="612648"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a:off x="6693408" y="5765927"/>
            <a:ext cx="612648" cy="292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41744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Query </a:t>
            </a:r>
            <a:r>
              <a:rPr lang="pt-BR" b="1" dirty="0" err="1">
                <a:effectLst>
                  <a:outerShdw blurRad="38100" dist="38100" dir="2700000" algn="tl">
                    <a:srgbClr val="000000">
                      <a:alpha val="43137"/>
                    </a:srgbClr>
                  </a:outerShdw>
                </a:effectLst>
              </a:rPr>
              <a:t>Labels</a:t>
            </a:r>
            <a:endParaRPr lang="pt-BR" b="1" dirty="0">
              <a:effectLst>
                <a:outerShdw blurRad="38100" dist="38100" dir="2700000" algn="tl">
                  <a:srgbClr val="000000">
                    <a:alpha val="43137"/>
                  </a:srgbClr>
                </a:outerShdw>
              </a:effectLst>
            </a:endParaRPr>
          </a:p>
        </p:txBody>
      </p:sp>
      <p:pic>
        <p:nvPicPr>
          <p:cNvPr id="5" name="Espaço Reservado para Conteúdo 4"/>
          <p:cNvPicPr>
            <a:picLocks noGrp="1" noChangeAspect="1"/>
          </p:cNvPicPr>
          <p:nvPr>
            <p:ph sz="half" idx="1"/>
          </p:nvPr>
        </p:nvPicPr>
        <p:blipFill>
          <a:blip r:embed="rId2"/>
          <a:stretch>
            <a:fillRect/>
          </a:stretch>
        </p:blipFill>
        <p:spPr>
          <a:xfrm>
            <a:off x="838200" y="1825625"/>
            <a:ext cx="2105025" cy="2105025"/>
          </a:xfrm>
          <a:prstGeom prst="rect">
            <a:avLst/>
          </a:prstGeom>
        </p:spPr>
      </p:pic>
      <p:sp>
        <p:nvSpPr>
          <p:cNvPr id="4" name="Espaço Reservado para Conteúdo 3"/>
          <p:cNvSpPr>
            <a:spLocks noGrp="1"/>
          </p:cNvSpPr>
          <p:nvPr>
            <p:ph sz="half" idx="2"/>
          </p:nvPr>
        </p:nvSpPr>
        <p:spPr>
          <a:xfrm>
            <a:off x="2943225" y="1825624"/>
            <a:ext cx="8410575" cy="5032376"/>
          </a:xfrm>
        </p:spPr>
        <p:txBody>
          <a:bodyPr/>
          <a:lstStyle/>
          <a:p>
            <a:pPr marL="0" indent="0">
              <a:buNone/>
            </a:pPr>
            <a:r>
              <a:rPr lang="pt-BR" dirty="0" err="1">
                <a:solidFill>
                  <a:srgbClr val="FF0000"/>
                </a:solidFill>
              </a:rPr>
              <a:t>When</a:t>
            </a:r>
            <a:r>
              <a:rPr lang="pt-BR" dirty="0">
                <a:solidFill>
                  <a:srgbClr val="FF0000"/>
                </a:solidFill>
              </a:rPr>
              <a:t> use?</a:t>
            </a:r>
          </a:p>
          <a:p>
            <a:r>
              <a:rPr lang="pt-BR" sz="2400" dirty="0"/>
              <a:t>When you want to make a consulting from some label</a:t>
            </a:r>
          </a:p>
          <a:p>
            <a:r>
              <a:rPr lang="pt-BR" sz="2400" dirty="0"/>
              <a:t>It generates reports from the labels available in stock </a:t>
            </a:r>
          </a:p>
          <a:p>
            <a:pPr marL="0" indent="0">
              <a:buNone/>
            </a:pPr>
            <a:endParaRPr lang="pt-BR" dirty="0"/>
          </a:p>
        </p:txBody>
      </p:sp>
    </p:spTree>
    <p:extLst>
      <p:ext uri="{BB962C8B-B14F-4D97-AF65-F5344CB8AC3E}">
        <p14:creationId xmlns:p14="http://schemas.microsoft.com/office/powerpoint/2010/main" val="3936857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Query </a:t>
            </a:r>
            <a:r>
              <a:rPr lang="pt-BR" b="1" dirty="0" err="1">
                <a:effectLst>
                  <a:outerShdw blurRad="38100" dist="38100" dir="2700000" algn="tl">
                    <a:srgbClr val="000000">
                      <a:alpha val="43137"/>
                    </a:srgbClr>
                  </a:outerShdw>
                </a:effectLst>
              </a:rPr>
              <a:t>Labels</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Select the status of the label required or you can select all.</a:t>
            </a:r>
          </a:p>
        </p:txBody>
      </p:sp>
      <p:pic>
        <p:nvPicPr>
          <p:cNvPr id="6" name="Espaço Reservado para Conteúdo 5"/>
          <p:cNvPicPr>
            <a:picLocks noGrp="1" noChangeAspect="1"/>
          </p:cNvPicPr>
          <p:nvPr>
            <p:ph sz="half" idx="2"/>
          </p:nvPr>
        </p:nvPicPr>
        <p:blipFill>
          <a:blip r:embed="rId2"/>
          <a:stretch>
            <a:fillRect/>
          </a:stretch>
        </p:blipFill>
        <p:spPr>
          <a:xfrm>
            <a:off x="7224023" y="1825625"/>
            <a:ext cx="3077953" cy="4351338"/>
          </a:xfrm>
          <a:prstGeom prst="rect">
            <a:avLst/>
          </a:prstGeom>
        </p:spPr>
      </p:pic>
      <p:sp>
        <p:nvSpPr>
          <p:cNvPr id="7" name="Seta para a esquerda 6"/>
          <p:cNvSpPr/>
          <p:nvPr/>
        </p:nvSpPr>
        <p:spPr>
          <a:xfrm>
            <a:off x="9750024" y="4001294"/>
            <a:ext cx="557784" cy="265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69024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Query </a:t>
            </a:r>
            <a:r>
              <a:rPr lang="pt-BR" b="1" dirty="0" err="1">
                <a:effectLst>
                  <a:outerShdw blurRad="38100" dist="38100" dir="2700000" algn="tl">
                    <a:srgbClr val="000000">
                      <a:alpha val="43137"/>
                    </a:srgbClr>
                  </a:outerShdw>
                </a:effectLst>
              </a:rPr>
              <a:t>Labels</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p:txBody>
          <a:bodyPr/>
          <a:lstStyle/>
          <a:p>
            <a:r>
              <a:rPr lang="pt-BR" sz="2400" dirty="0"/>
              <a:t>From </a:t>
            </a:r>
            <a:r>
              <a:rPr lang="pt-BR" sz="2400" b="1" dirty="0">
                <a:effectLst>
                  <a:outerShdw blurRad="38100" dist="38100" dir="2700000" algn="tl">
                    <a:srgbClr val="000000">
                      <a:alpha val="43137"/>
                    </a:srgbClr>
                  </a:outerShdw>
                </a:effectLst>
              </a:rPr>
              <a:t>ACTIVE</a:t>
            </a:r>
            <a:r>
              <a:rPr lang="pt-BR" sz="2400" dirty="0"/>
              <a:t> labels you can sort the assembled / delivered / errors ... From Resource/machine option</a:t>
            </a:r>
          </a:p>
          <a:p>
            <a:r>
              <a:rPr lang="pt-BR" sz="2400" dirty="0"/>
              <a:t>Also sorting by customer / specific product  / active date</a:t>
            </a:r>
            <a:endParaRPr lang="pt-BR" dirty="0"/>
          </a:p>
        </p:txBody>
      </p:sp>
      <p:sp>
        <p:nvSpPr>
          <p:cNvPr id="6" name="Seta para a esquerda 5"/>
          <p:cNvSpPr/>
          <p:nvPr/>
        </p:nvSpPr>
        <p:spPr>
          <a:xfrm>
            <a:off x="9728814" y="4645152"/>
            <a:ext cx="484632"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esquerda 8"/>
          <p:cNvSpPr/>
          <p:nvPr/>
        </p:nvSpPr>
        <p:spPr>
          <a:xfrm>
            <a:off x="9600396" y="4467956"/>
            <a:ext cx="613050" cy="329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Espaço Reservado para Conteúdo 6">
            <a:extLst>
              <a:ext uri="{FF2B5EF4-FFF2-40B4-BE49-F238E27FC236}">
                <a16:creationId xmlns:a16="http://schemas.microsoft.com/office/drawing/2014/main" xmlns="" id="{BAFF8562-3F6E-4202-8D43-F6673C375E35}"/>
              </a:ext>
            </a:extLst>
          </p:cNvPr>
          <p:cNvPicPr>
            <a:picLocks noChangeAspect="1"/>
          </p:cNvPicPr>
          <p:nvPr/>
        </p:nvPicPr>
        <p:blipFill>
          <a:blip r:embed="rId2"/>
          <a:stretch>
            <a:fillRect/>
          </a:stretch>
        </p:blipFill>
        <p:spPr>
          <a:xfrm>
            <a:off x="7756861" y="1825625"/>
            <a:ext cx="2012278" cy="4351338"/>
          </a:xfrm>
          <a:prstGeom prst="rect">
            <a:avLst/>
          </a:prstGeom>
        </p:spPr>
      </p:pic>
    </p:spTree>
    <p:extLst>
      <p:ext uri="{BB962C8B-B14F-4D97-AF65-F5344CB8AC3E}">
        <p14:creationId xmlns:p14="http://schemas.microsoft.com/office/powerpoint/2010/main" val="1013418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Query </a:t>
            </a:r>
            <a:r>
              <a:rPr lang="pt-BR" b="1" dirty="0" err="1">
                <a:effectLst>
                  <a:outerShdw blurRad="38100" dist="38100" dir="2700000" algn="tl">
                    <a:srgbClr val="000000">
                      <a:alpha val="43137"/>
                    </a:srgbClr>
                  </a:outerShdw>
                </a:effectLst>
              </a:rPr>
              <a:t>Labels</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p:txBody>
          <a:bodyPr/>
          <a:lstStyle/>
          <a:p>
            <a:r>
              <a:rPr lang="pt-BR" sz="2400" dirty="0"/>
              <a:t>Report it’s generated from the filters / selection done.</a:t>
            </a:r>
          </a:p>
        </p:txBody>
      </p:sp>
      <p:pic>
        <p:nvPicPr>
          <p:cNvPr id="5" name="Espaço Reservado para Conteúdo 4"/>
          <p:cNvPicPr>
            <a:picLocks noGrp="1" noChangeAspect="1"/>
          </p:cNvPicPr>
          <p:nvPr>
            <p:ph sz="half" idx="2"/>
          </p:nvPr>
        </p:nvPicPr>
        <p:blipFill>
          <a:blip r:embed="rId2"/>
          <a:stretch>
            <a:fillRect/>
          </a:stretch>
        </p:blipFill>
        <p:spPr>
          <a:xfrm>
            <a:off x="6199632" y="1825625"/>
            <a:ext cx="5779008" cy="4351338"/>
          </a:xfrm>
          <a:prstGeom prst="rect">
            <a:avLst/>
          </a:prstGeom>
        </p:spPr>
      </p:pic>
      <p:sp>
        <p:nvSpPr>
          <p:cNvPr id="8" name="Seta para a direita 7"/>
          <p:cNvSpPr/>
          <p:nvPr/>
        </p:nvSpPr>
        <p:spPr>
          <a:xfrm>
            <a:off x="5696712" y="3319272"/>
            <a:ext cx="574548" cy="210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10668000" y="3161601"/>
            <a:ext cx="574548" cy="210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1467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Received</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670775" y="1825625"/>
            <a:ext cx="10515600" cy="4351338"/>
          </a:xfrm>
        </p:spPr>
        <p:txBody>
          <a:bodyPr>
            <a:normAutofit lnSpcReduction="10000"/>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Here the system shows the warehouse selected and current day and shift. </a:t>
            </a:r>
          </a:p>
          <a:p>
            <a:pPr marL="0" indent="0">
              <a:buNone/>
            </a:pPr>
            <a:r>
              <a:rPr lang="pt-BR" sz="1800" i="1" dirty="0"/>
              <a:t>Usually the date field is not changed unless cargo </a:t>
            </a:r>
            <a:r>
              <a:rPr lang="pt-BR" sz="1800" i="1" dirty="0" err="1"/>
              <a:t>is</a:t>
            </a:r>
            <a:r>
              <a:rPr lang="pt-BR" sz="1800" i="1" dirty="0"/>
              <a:t> </a:t>
            </a:r>
            <a:endParaRPr lang="pt-BR" sz="1800" i="1" dirty="0" smtClean="0"/>
          </a:p>
          <a:p>
            <a:pPr marL="0" indent="0">
              <a:buNone/>
            </a:pPr>
            <a:r>
              <a:rPr lang="pt-BR" sz="1800" i="1" dirty="0" err="1" smtClean="0"/>
              <a:t>received</a:t>
            </a:r>
            <a:r>
              <a:rPr lang="pt-BR" sz="1800" i="1" dirty="0" smtClean="0"/>
              <a:t> </a:t>
            </a:r>
            <a:r>
              <a:rPr lang="pt-BR" sz="1800" i="1" dirty="0"/>
              <a:t>in diferente day than the date you are </a:t>
            </a:r>
            <a:r>
              <a:rPr lang="pt-BR" sz="1800" i="1" dirty="0" err="1"/>
              <a:t>entering</a:t>
            </a:r>
            <a:r>
              <a:rPr lang="pt-BR" sz="1800" i="1" dirty="0"/>
              <a:t> </a:t>
            </a:r>
            <a:endParaRPr lang="pt-BR" sz="1800" i="1" dirty="0" smtClean="0"/>
          </a:p>
          <a:p>
            <a:pPr marL="0" indent="0">
              <a:buNone/>
            </a:pPr>
            <a:r>
              <a:rPr lang="pt-BR" sz="1800" i="1" dirty="0" smtClean="0"/>
              <a:t>data </a:t>
            </a:r>
            <a:r>
              <a:rPr lang="pt-BR" sz="1800" i="1" dirty="0"/>
              <a:t>in </a:t>
            </a:r>
            <a:r>
              <a:rPr lang="pt-BR" sz="1800" i="1" dirty="0" err="1"/>
              <a:t>the</a:t>
            </a:r>
            <a:r>
              <a:rPr lang="pt-BR" sz="1800" i="1" dirty="0"/>
              <a:t> </a:t>
            </a:r>
            <a:r>
              <a:rPr lang="pt-BR" sz="1800" i="1" dirty="0" smtClean="0"/>
              <a:t>system.</a:t>
            </a:r>
          </a:p>
          <a:p>
            <a:pPr marL="0" indent="0">
              <a:buNone/>
            </a:pPr>
            <a:endParaRPr lang="en-US" sz="1800" i="1" dirty="0" smtClean="0"/>
          </a:p>
          <a:p>
            <a:pPr marL="0" indent="0">
              <a:buNone/>
            </a:pPr>
            <a:r>
              <a:rPr lang="en-US" sz="1800" i="1" dirty="0" smtClean="0">
                <a:solidFill>
                  <a:srgbClr val="FF0000"/>
                </a:solidFill>
              </a:rPr>
              <a:t>If </a:t>
            </a:r>
            <a:r>
              <a:rPr lang="en-US" sz="1800" i="1" dirty="0">
                <a:solidFill>
                  <a:srgbClr val="FF0000"/>
                </a:solidFill>
              </a:rPr>
              <a:t>you are receiving imported reels, inform in the </a:t>
            </a:r>
            <a:endParaRPr lang="en-US" sz="1800" i="1" dirty="0" smtClean="0">
              <a:solidFill>
                <a:srgbClr val="FF0000"/>
              </a:solidFill>
            </a:endParaRPr>
          </a:p>
          <a:p>
            <a:pPr marL="0" indent="0">
              <a:buNone/>
            </a:pPr>
            <a:r>
              <a:rPr lang="en-US" sz="1800" i="1" dirty="0" smtClean="0">
                <a:solidFill>
                  <a:srgbClr val="FF0000"/>
                </a:solidFill>
              </a:rPr>
              <a:t>Packing list </a:t>
            </a:r>
            <a:r>
              <a:rPr lang="en-US" sz="1800" i="1" dirty="0">
                <a:solidFill>
                  <a:srgbClr val="FF0000"/>
                </a:solidFill>
              </a:rPr>
              <a:t>field the number of the imported </a:t>
            </a:r>
            <a:r>
              <a:rPr lang="en-US" sz="1800" i="1" dirty="0" smtClean="0">
                <a:solidFill>
                  <a:srgbClr val="FF0000"/>
                </a:solidFill>
              </a:rPr>
              <a:t>packing list </a:t>
            </a:r>
          </a:p>
          <a:p>
            <a:pPr marL="0" indent="0">
              <a:buNone/>
            </a:pPr>
            <a:r>
              <a:rPr lang="en-US" sz="1800" i="1" dirty="0" smtClean="0">
                <a:solidFill>
                  <a:srgbClr val="FF0000"/>
                </a:solidFill>
              </a:rPr>
              <a:t>you </a:t>
            </a:r>
            <a:r>
              <a:rPr lang="en-US" sz="1800" i="1" dirty="0">
                <a:solidFill>
                  <a:srgbClr val="FF0000"/>
                </a:solidFill>
              </a:rPr>
              <a:t>are receiving. </a:t>
            </a:r>
            <a:r>
              <a:rPr lang="en-US" sz="1800" i="1" dirty="0" smtClean="0">
                <a:solidFill>
                  <a:srgbClr val="FF0000"/>
                </a:solidFill>
              </a:rPr>
              <a:t>The </a:t>
            </a:r>
            <a:r>
              <a:rPr lang="en-US" sz="1800" i="1" dirty="0">
                <a:solidFill>
                  <a:srgbClr val="FF0000"/>
                </a:solidFill>
              </a:rPr>
              <a:t>reason for this is because the </a:t>
            </a:r>
            <a:endParaRPr lang="en-US" sz="1800" i="1" dirty="0" smtClean="0">
              <a:solidFill>
                <a:srgbClr val="FF0000"/>
              </a:solidFill>
            </a:endParaRPr>
          </a:p>
          <a:p>
            <a:pPr marL="0" indent="0">
              <a:buNone/>
            </a:pPr>
            <a:r>
              <a:rPr lang="en-US" sz="1800" i="1" dirty="0" smtClean="0">
                <a:solidFill>
                  <a:srgbClr val="FF0000"/>
                </a:solidFill>
              </a:rPr>
              <a:t>fractioned </a:t>
            </a:r>
            <a:r>
              <a:rPr lang="en-US" sz="1800" i="1" dirty="0">
                <a:solidFill>
                  <a:srgbClr val="FF0000"/>
                </a:solidFill>
              </a:rPr>
              <a:t>receipt of invoices from Brazil</a:t>
            </a:r>
            <a:endParaRPr lang="pt-BR" sz="1800" i="1" dirty="0">
              <a:solidFill>
                <a:srgbClr val="FF0000"/>
              </a:solidFill>
            </a:endParaRPr>
          </a:p>
          <a:p>
            <a:pPr marL="0" indent="0">
              <a:buNone/>
            </a:pPr>
            <a:r>
              <a:rPr lang="pt-BR" sz="2400" dirty="0"/>
              <a:t>	</a:t>
            </a:r>
          </a:p>
          <a:p>
            <a:pPr marL="0" indent="0">
              <a:buNone/>
            </a:pPr>
            <a:endParaRPr lang="pt-BR" dirty="0"/>
          </a:p>
        </p:txBody>
      </p:sp>
      <p:pic>
        <p:nvPicPr>
          <p:cNvPr id="4" name="Imagem 3"/>
          <p:cNvPicPr>
            <a:picLocks noChangeAspect="1"/>
          </p:cNvPicPr>
          <p:nvPr/>
        </p:nvPicPr>
        <p:blipFill>
          <a:blip r:embed="rId2"/>
          <a:stretch>
            <a:fillRect/>
          </a:stretch>
        </p:blipFill>
        <p:spPr>
          <a:xfrm>
            <a:off x="6273187" y="2806997"/>
            <a:ext cx="5257800" cy="3695700"/>
          </a:xfrm>
          <a:prstGeom prst="rect">
            <a:avLst/>
          </a:prstGeom>
        </p:spPr>
      </p:pic>
      <p:sp>
        <p:nvSpPr>
          <p:cNvPr id="7" name="Seta para baixo 6"/>
          <p:cNvSpPr/>
          <p:nvPr/>
        </p:nvSpPr>
        <p:spPr>
          <a:xfrm rot="5400000">
            <a:off x="8965376" y="5812970"/>
            <a:ext cx="314856" cy="727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7243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Received</a:t>
            </a:r>
            <a:endParaRPr lang="pt-BR" b="1" dirty="0">
              <a:effectLst>
                <a:outerShdw blurRad="38100" dist="38100" dir="2700000" algn="tl">
                  <a:srgbClr val="000000">
                    <a:alpha val="43137"/>
                  </a:srgbClr>
                </a:outerShdw>
              </a:effectLst>
            </a:endParaRPr>
          </a:p>
        </p:txBody>
      </p:sp>
      <p:sp>
        <p:nvSpPr>
          <p:cNvPr id="5" name="Espaço Reservado para Conteúdo 4"/>
          <p:cNvSpPr>
            <a:spLocks noGrp="1"/>
          </p:cNvSpPr>
          <p:nvPr>
            <p:ph sz="half" idx="1"/>
          </p:nvPr>
        </p:nvSpPr>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Here you have to choose the File from the scanning process during the cargo offloading.</a:t>
            </a:r>
          </a:p>
          <a:p>
            <a:pPr marL="0" indent="0">
              <a:buNone/>
            </a:pPr>
            <a:endParaRPr lang="pt-BR" sz="2400" i="1" dirty="0"/>
          </a:p>
          <a:p>
            <a:pPr marL="0" indent="0">
              <a:buNone/>
            </a:pPr>
            <a:r>
              <a:rPr lang="pt-BR" sz="1600" i="1" dirty="0"/>
              <a:t>Note that this data from the scanner will be compared to the packing slip data and it will show discrepancies if any for further actions.</a:t>
            </a:r>
          </a:p>
        </p:txBody>
      </p:sp>
      <p:pic>
        <p:nvPicPr>
          <p:cNvPr id="7" name="Espaço Reservado para Conteúdo 6"/>
          <p:cNvPicPr>
            <a:picLocks noGrp="1" noChangeAspect="1"/>
          </p:cNvPicPr>
          <p:nvPr>
            <p:ph sz="half" idx="2"/>
          </p:nvPr>
        </p:nvPicPr>
        <p:blipFill>
          <a:blip r:embed="rId2"/>
          <a:stretch>
            <a:fillRect/>
          </a:stretch>
        </p:blipFill>
        <p:spPr>
          <a:xfrm>
            <a:off x="6286500" y="1924844"/>
            <a:ext cx="4953000" cy="4152900"/>
          </a:xfrm>
          <a:prstGeom prst="rect">
            <a:avLst/>
          </a:prstGeom>
        </p:spPr>
      </p:pic>
      <p:sp>
        <p:nvSpPr>
          <p:cNvPr id="8" name="Seta para a direita 7"/>
          <p:cNvSpPr/>
          <p:nvPr/>
        </p:nvSpPr>
        <p:spPr>
          <a:xfrm>
            <a:off x="5449824" y="4370832"/>
            <a:ext cx="982980" cy="384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37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Received</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a:xfrm>
            <a:off x="838200" y="1825625"/>
            <a:ext cx="3432048" cy="4351338"/>
          </a:xfrm>
        </p:spPr>
        <p:txBody>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a:t>Open </a:t>
            </a:r>
            <a:r>
              <a:rPr lang="pt-BR" sz="2400" dirty="0" err="1"/>
              <a:t>the</a:t>
            </a:r>
            <a:r>
              <a:rPr lang="pt-BR" sz="2400" dirty="0"/>
              <a:t> folder Coletor </a:t>
            </a:r>
            <a:r>
              <a:rPr lang="pt-BR" sz="2400" dirty="0" err="1"/>
              <a:t>on</a:t>
            </a:r>
            <a:r>
              <a:rPr lang="pt-BR" sz="2400" dirty="0"/>
              <a:t> </a:t>
            </a:r>
            <a:r>
              <a:rPr lang="pt-BR" sz="2400" dirty="0" err="1"/>
              <a:t>your</a:t>
            </a:r>
            <a:r>
              <a:rPr lang="pt-BR" sz="2400" dirty="0"/>
              <a:t> (C:\\) </a:t>
            </a:r>
            <a:r>
              <a:rPr lang="pt-BR" sz="2400" dirty="0" err="1"/>
              <a:t>and</a:t>
            </a:r>
            <a:r>
              <a:rPr lang="pt-BR" sz="2400" dirty="0"/>
              <a:t> </a:t>
            </a:r>
            <a:r>
              <a:rPr lang="pt-BR" sz="2400" dirty="0" err="1"/>
              <a:t>select</a:t>
            </a:r>
            <a:r>
              <a:rPr lang="pt-BR" sz="2400" dirty="0"/>
              <a:t> </a:t>
            </a:r>
            <a:r>
              <a:rPr lang="pt-BR" sz="2400" dirty="0" err="1"/>
              <a:t>the</a:t>
            </a:r>
            <a:r>
              <a:rPr lang="pt-BR" sz="2400" dirty="0"/>
              <a:t> file</a:t>
            </a:r>
          </a:p>
          <a:p>
            <a:r>
              <a:rPr lang="pt-BR" sz="2400" dirty="0"/>
              <a:t>Later click in Next</a:t>
            </a:r>
          </a:p>
        </p:txBody>
      </p:sp>
      <p:pic>
        <p:nvPicPr>
          <p:cNvPr id="5" name="Espaço Reservado para Conteúdo 4"/>
          <p:cNvPicPr>
            <a:picLocks noGrp="1" noChangeAspect="1"/>
          </p:cNvPicPr>
          <p:nvPr>
            <p:ph sz="half" idx="2"/>
          </p:nvPr>
        </p:nvPicPr>
        <p:blipFill>
          <a:blip r:embed="rId2"/>
          <a:stretch>
            <a:fillRect/>
          </a:stretch>
        </p:blipFill>
        <p:spPr>
          <a:xfrm>
            <a:off x="4654296" y="1690688"/>
            <a:ext cx="7537704" cy="5167312"/>
          </a:xfrm>
          <a:prstGeom prst="rect">
            <a:avLst/>
          </a:prstGeom>
        </p:spPr>
      </p:pic>
    </p:spTree>
    <p:extLst>
      <p:ext uri="{BB962C8B-B14F-4D97-AF65-F5344CB8AC3E}">
        <p14:creationId xmlns:p14="http://schemas.microsoft.com/office/powerpoint/2010/main" val="131587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Received</a:t>
            </a:r>
            <a:endParaRPr lang="pt-BR" b="1" dirty="0">
              <a:effectLst>
                <a:outerShdw blurRad="38100" dist="38100" dir="2700000" algn="tl">
                  <a:srgbClr val="000000">
                    <a:alpha val="43137"/>
                  </a:srgbClr>
                </a:outerShdw>
              </a:effectLst>
            </a:endParaRPr>
          </a:p>
        </p:txBody>
      </p:sp>
      <p:sp>
        <p:nvSpPr>
          <p:cNvPr id="5" name="Espaço Reservado para Conteúdo 4"/>
          <p:cNvSpPr>
            <a:spLocks noGrp="1"/>
          </p:cNvSpPr>
          <p:nvPr>
            <p:ph sz="half" idx="1"/>
          </p:nvPr>
        </p:nvSpPr>
        <p:spPr>
          <a:xfrm>
            <a:off x="838200" y="1825625"/>
            <a:ext cx="3875202" cy="4351338"/>
          </a:xfrm>
        </p:spPr>
        <p:txBody>
          <a:bodyPr>
            <a:normAutofit/>
          </a:bodyPr>
          <a:lstStyle/>
          <a:p>
            <a:pPr marL="0" indent="0">
              <a:buNone/>
            </a:pPr>
            <a:r>
              <a:rPr lang="pt-BR" dirty="0" err="1">
                <a:solidFill>
                  <a:srgbClr val="FF0000"/>
                </a:solidFill>
              </a:rPr>
              <a:t>How</a:t>
            </a:r>
            <a:r>
              <a:rPr lang="pt-BR" dirty="0">
                <a:solidFill>
                  <a:srgbClr val="FF0000"/>
                </a:solidFill>
              </a:rPr>
              <a:t> </a:t>
            </a:r>
            <a:r>
              <a:rPr lang="pt-BR" dirty="0" err="1">
                <a:solidFill>
                  <a:srgbClr val="FF0000"/>
                </a:solidFill>
              </a:rPr>
              <a:t>to</a:t>
            </a:r>
            <a:r>
              <a:rPr lang="pt-BR" dirty="0">
                <a:solidFill>
                  <a:srgbClr val="FF0000"/>
                </a:solidFill>
              </a:rPr>
              <a:t> use?</a:t>
            </a:r>
          </a:p>
          <a:p>
            <a:r>
              <a:rPr lang="pt-BR" sz="2400" dirty="0" err="1"/>
              <a:t>Here</a:t>
            </a:r>
            <a:r>
              <a:rPr lang="pt-BR" sz="2400" dirty="0"/>
              <a:t> </a:t>
            </a:r>
            <a:r>
              <a:rPr lang="pt-BR" sz="2400" dirty="0" err="1"/>
              <a:t>the</a:t>
            </a:r>
            <a:r>
              <a:rPr lang="pt-BR" sz="2400" dirty="0"/>
              <a:t> file </a:t>
            </a:r>
            <a:r>
              <a:rPr lang="pt-BR" sz="2400" dirty="0" err="1"/>
              <a:t>is</a:t>
            </a:r>
            <a:r>
              <a:rPr lang="pt-BR" sz="2400" dirty="0"/>
              <a:t> </a:t>
            </a:r>
            <a:r>
              <a:rPr lang="pt-BR" sz="2400" dirty="0" err="1"/>
              <a:t>displayed</a:t>
            </a:r>
            <a:endParaRPr lang="pt-BR" sz="2400" dirty="0"/>
          </a:p>
          <a:p>
            <a:r>
              <a:rPr lang="pt-BR" sz="2400" dirty="0" err="1"/>
              <a:t>If</a:t>
            </a:r>
            <a:r>
              <a:rPr lang="pt-BR" sz="2400" dirty="0"/>
              <a:t> </a:t>
            </a:r>
            <a:r>
              <a:rPr lang="pt-BR" sz="2400" dirty="0" err="1"/>
              <a:t>all</a:t>
            </a:r>
            <a:r>
              <a:rPr lang="pt-BR" sz="2400" dirty="0"/>
              <a:t> are ok </a:t>
            </a:r>
            <a:r>
              <a:rPr lang="pt-BR" sz="2400" dirty="0" err="1"/>
              <a:t>the</a:t>
            </a:r>
            <a:r>
              <a:rPr lang="pt-BR" sz="2400" dirty="0"/>
              <a:t> status </a:t>
            </a:r>
            <a:r>
              <a:rPr lang="pt-BR" sz="2400" dirty="0" err="1"/>
              <a:t>will</a:t>
            </a:r>
            <a:r>
              <a:rPr lang="pt-BR" sz="2400" dirty="0"/>
              <a:t> </a:t>
            </a:r>
            <a:r>
              <a:rPr lang="pt-BR" sz="2400" dirty="0" err="1"/>
              <a:t>be</a:t>
            </a:r>
            <a:r>
              <a:rPr lang="pt-BR" sz="2400" dirty="0"/>
              <a:t> </a:t>
            </a:r>
            <a:r>
              <a:rPr lang="pt-BR" sz="2400" dirty="0" err="1"/>
              <a:t>green</a:t>
            </a:r>
            <a:endParaRPr lang="pt-BR" sz="2400" dirty="0"/>
          </a:p>
          <a:p>
            <a:r>
              <a:rPr lang="pt-BR" sz="2400" dirty="0"/>
              <a:t>If something is wrong, the system will show red message</a:t>
            </a:r>
          </a:p>
          <a:p>
            <a:pPr marL="0" indent="0">
              <a:buNone/>
            </a:pPr>
            <a:r>
              <a:rPr lang="pt-BR" sz="2400" dirty="0"/>
              <a:t>By clicking in the “</a:t>
            </a:r>
            <a:r>
              <a:rPr lang="pt-BR" sz="2400" dirty="0">
                <a:solidFill>
                  <a:srgbClr val="FF0000"/>
                </a:solidFill>
              </a:rPr>
              <a:t>Attention</a:t>
            </a:r>
            <a:r>
              <a:rPr lang="pt-BR" sz="2400" dirty="0"/>
              <a:t>” message you may have to take an  action to solve it and keep working in this function.</a:t>
            </a:r>
          </a:p>
          <a:p>
            <a:endParaRPr lang="pt-BR" dirty="0"/>
          </a:p>
          <a:p>
            <a:pPr marL="0" indent="0">
              <a:buNone/>
            </a:pPr>
            <a:endParaRPr lang="pt-BR" dirty="0"/>
          </a:p>
        </p:txBody>
      </p:sp>
      <p:pic>
        <p:nvPicPr>
          <p:cNvPr id="9" name="Espaço Reservado para Conteúdo 8"/>
          <p:cNvPicPr>
            <a:picLocks noGrp="1" noChangeAspect="1"/>
          </p:cNvPicPr>
          <p:nvPr>
            <p:ph sz="half" idx="2"/>
          </p:nvPr>
        </p:nvPicPr>
        <p:blipFill>
          <a:blip r:embed="rId2"/>
          <a:stretch>
            <a:fillRect/>
          </a:stretch>
        </p:blipFill>
        <p:spPr>
          <a:xfrm>
            <a:off x="4817097" y="1825625"/>
            <a:ext cx="7374903" cy="5032375"/>
          </a:xfrm>
          <a:prstGeom prst="rect">
            <a:avLst/>
          </a:prstGeom>
        </p:spPr>
      </p:pic>
      <p:sp>
        <p:nvSpPr>
          <p:cNvPr id="11" name="Retângulo 10"/>
          <p:cNvSpPr/>
          <p:nvPr/>
        </p:nvSpPr>
        <p:spPr>
          <a:xfrm>
            <a:off x="11558016" y="4142232"/>
            <a:ext cx="566928" cy="170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p:cNvSpPr/>
          <p:nvPr/>
        </p:nvSpPr>
        <p:spPr>
          <a:xfrm>
            <a:off x="11718036" y="2761488"/>
            <a:ext cx="242316"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9580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a:effectLst>
                  <a:outerShdw blurRad="38100" dist="38100" dir="2700000" algn="tl">
                    <a:srgbClr val="000000">
                      <a:alpha val="43137"/>
                    </a:srgbClr>
                  </a:outerShdw>
                </a:effectLst>
              </a:rPr>
              <a:t>Packing</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List</a:t>
            </a:r>
            <a:r>
              <a:rPr lang="pt-BR" b="1" dirty="0">
                <a:effectLst>
                  <a:outerShdw blurRad="38100" dist="38100" dir="2700000" algn="tl">
                    <a:srgbClr val="000000">
                      <a:alpha val="43137"/>
                    </a:srgbClr>
                  </a:outerShdw>
                </a:effectLst>
              </a:rPr>
              <a:t> </a:t>
            </a:r>
            <a:r>
              <a:rPr lang="pt-BR" b="1" dirty="0" err="1">
                <a:effectLst>
                  <a:outerShdw blurRad="38100" dist="38100" dir="2700000" algn="tl">
                    <a:srgbClr val="000000">
                      <a:alpha val="43137"/>
                    </a:srgbClr>
                  </a:outerShdw>
                </a:effectLst>
              </a:rPr>
              <a:t>Received</a:t>
            </a:r>
            <a:endParaRPr lang="pt-BR" b="1" dirty="0">
              <a:effectLst>
                <a:outerShdw blurRad="38100" dist="38100" dir="2700000" algn="tl">
                  <a:srgbClr val="000000">
                    <a:alpha val="43137"/>
                  </a:srgbClr>
                </a:outerShdw>
              </a:effectLst>
            </a:endParaRPr>
          </a:p>
        </p:txBody>
      </p:sp>
      <p:sp>
        <p:nvSpPr>
          <p:cNvPr id="3" name="Espaço Reservado para Conteúdo 2"/>
          <p:cNvSpPr>
            <a:spLocks noGrp="1"/>
          </p:cNvSpPr>
          <p:nvPr>
            <p:ph sz="half" idx="1"/>
          </p:nvPr>
        </p:nvSpPr>
        <p:spPr/>
        <p:txBody>
          <a:bodyPr>
            <a:normAutofit/>
          </a:bodyPr>
          <a:lstStyle/>
          <a:p>
            <a:pPr marL="0" indent="0">
              <a:buNone/>
            </a:pPr>
            <a:r>
              <a:rPr lang="pt-BR" sz="2400" dirty="0">
                <a:solidFill>
                  <a:srgbClr val="FF0000"/>
                </a:solidFill>
              </a:rPr>
              <a:t>Continue without Label</a:t>
            </a:r>
          </a:p>
          <a:p>
            <a:pPr marL="0" indent="0">
              <a:buNone/>
            </a:pPr>
            <a:r>
              <a:rPr lang="pt-BR" sz="2400" dirty="0"/>
              <a:t>Continue the proccess ignoring the missing labels</a:t>
            </a:r>
          </a:p>
          <a:p>
            <a:pPr marL="0" indent="0">
              <a:buNone/>
            </a:pPr>
            <a:r>
              <a:rPr lang="pt-BR" sz="2400" dirty="0">
                <a:solidFill>
                  <a:srgbClr val="FF0000"/>
                </a:solidFill>
              </a:rPr>
              <a:t>Print </a:t>
            </a:r>
            <a:r>
              <a:rPr lang="pt-BR" sz="2400" dirty="0" err="1">
                <a:solidFill>
                  <a:srgbClr val="FF0000"/>
                </a:solidFill>
              </a:rPr>
              <a:t>manually</a:t>
            </a:r>
            <a:r>
              <a:rPr lang="pt-BR" sz="2400" dirty="0">
                <a:solidFill>
                  <a:srgbClr val="FF0000"/>
                </a:solidFill>
              </a:rPr>
              <a:t> </a:t>
            </a:r>
            <a:r>
              <a:rPr lang="pt-BR" sz="2400" dirty="0" err="1">
                <a:solidFill>
                  <a:srgbClr val="FF0000"/>
                </a:solidFill>
              </a:rPr>
              <a:t>label</a:t>
            </a:r>
            <a:endParaRPr lang="pt-BR" sz="2400" dirty="0">
              <a:solidFill>
                <a:srgbClr val="FF0000"/>
              </a:solidFill>
            </a:endParaRPr>
          </a:p>
          <a:p>
            <a:pPr marL="0" indent="0">
              <a:buNone/>
            </a:pPr>
            <a:r>
              <a:rPr lang="pt-BR" sz="2400" dirty="0"/>
              <a:t>Another window open and you can print the labels missing </a:t>
            </a:r>
            <a:r>
              <a:rPr lang="pt-BR" sz="1600" i="1" dirty="0"/>
              <a:t>( Ex. Labels get lost during transportation)</a:t>
            </a:r>
          </a:p>
          <a:p>
            <a:pPr marL="0" indent="0">
              <a:buNone/>
            </a:pPr>
            <a:r>
              <a:rPr lang="pt-BR" sz="2400" dirty="0" err="1">
                <a:solidFill>
                  <a:srgbClr val="FF0000"/>
                </a:solidFill>
              </a:rPr>
              <a:t>Abort</a:t>
            </a:r>
            <a:r>
              <a:rPr lang="pt-BR" sz="2400" dirty="0">
                <a:solidFill>
                  <a:srgbClr val="FF0000"/>
                </a:solidFill>
              </a:rPr>
              <a:t> </a:t>
            </a:r>
            <a:r>
              <a:rPr lang="pt-BR" sz="2400" dirty="0" err="1">
                <a:solidFill>
                  <a:srgbClr val="FF0000"/>
                </a:solidFill>
              </a:rPr>
              <a:t>proccess</a:t>
            </a:r>
            <a:endParaRPr lang="pt-BR" sz="2400" dirty="0">
              <a:solidFill>
                <a:srgbClr val="FF0000"/>
              </a:solidFill>
            </a:endParaRPr>
          </a:p>
          <a:p>
            <a:pPr marL="0" indent="0">
              <a:buNone/>
            </a:pPr>
            <a:r>
              <a:rPr lang="pt-BR" sz="2400" dirty="0"/>
              <a:t>You cancel the proccess and scan the labels again / or uplod previous file again</a:t>
            </a:r>
          </a:p>
        </p:txBody>
      </p:sp>
      <p:pic>
        <p:nvPicPr>
          <p:cNvPr id="5" name="Espaço Reservado para Conteúdo 4"/>
          <p:cNvPicPr>
            <a:picLocks noGrp="1" noChangeAspect="1"/>
          </p:cNvPicPr>
          <p:nvPr>
            <p:ph sz="half" idx="2"/>
          </p:nvPr>
        </p:nvPicPr>
        <p:blipFill>
          <a:blip r:embed="rId2"/>
          <a:stretch>
            <a:fillRect/>
          </a:stretch>
        </p:blipFill>
        <p:spPr>
          <a:xfrm>
            <a:off x="6172200" y="3176949"/>
            <a:ext cx="5181600" cy="1648690"/>
          </a:xfrm>
          <a:prstGeom prst="rect">
            <a:avLst/>
          </a:prstGeom>
        </p:spPr>
      </p:pic>
    </p:spTree>
    <p:extLst>
      <p:ext uri="{BB962C8B-B14F-4D97-AF65-F5344CB8AC3E}">
        <p14:creationId xmlns:p14="http://schemas.microsoft.com/office/powerpoint/2010/main" val="318958898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1736</Words>
  <Application>Microsoft Office PowerPoint</Application>
  <PresentationFormat>Widescreen</PresentationFormat>
  <Paragraphs>206</Paragraphs>
  <Slides>45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45</vt:i4>
      </vt:variant>
    </vt:vector>
  </HeadingPairs>
  <TitlesOfParts>
    <vt:vector size="50" baseType="lpstr">
      <vt:lpstr>Arial</vt:lpstr>
      <vt:lpstr>Calibri</vt:lpstr>
      <vt:lpstr>Calibri Light</vt:lpstr>
      <vt:lpstr>Wingdings</vt:lpstr>
      <vt:lpstr>Tema do Office</vt:lpstr>
      <vt:lpstr>Warehouse System  Operational manual for stock control</vt:lpstr>
      <vt:lpstr>Operational </vt:lpstr>
      <vt:lpstr>Packing List Received </vt:lpstr>
      <vt:lpstr>Packing List Received </vt:lpstr>
      <vt:lpstr>Packing List Received</vt:lpstr>
      <vt:lpstr>Packing List Received</vt:lpstr>
      <vt:lpstr>Packing List Received</vt:lpstr>
      <vt:lpstr>Packing List Received</vt:lpstr>
      <vt:lpstr>Packing List Received</vt:lpstr>
      <vt:lpstr>Assembly Reel</vt:lpstr>
      <vt:lpstr>Assembly reel</vt:lpstr>
      <vt:lpstr>Assembly reel</vt:lpstr>
      <vt:lpstr>Assembly reel</vt:lpstr>
      <vt:lpstr>Assembly reel</vt:lpstr>
      <vt:lpstr>Assembly reel</vt:lpstr>
      <vt:lpstr>Packing List Delivery</vt:lpstr>
      <vt:lpstr>Packing List Delivery </vt:lpstr>
      <vt:lpstr>Packing List Delivery </vt:lpstr>
      <vt:lpstr>Packing List Delivery </vt:lpstr>
      <vt:lpstr>Inventory Label</vt:lpstr>
      <vt:lpstr>Inventory Label</vt:lpstr>
      <vt:lpstr>Inventory Label</vt:lpstr>
      <vt:lpstr>Inventory Label</vt:lpstr>
      <vt:lpstr>Inventory Label</vt:lpstr>
      <vt:lpstr>Auxiliary</vt:lpstr>
      <vt:lpstr>Reprint Label</vt:lpstr>
      <vt:lpstr>Reprint Label</vt:lpstr>
      <vt:lpstr>Delete Label</vt:lpstr>
      <vt:lpstr>Delete Label</vt:lpstr>
      <vt:lpstr>Consume Label</vt:lpstr>
      <vt:lpstr>Consume Label</vt:lpstr>
      <vt:lpstr>Consume Label</vt:lpstr>
      <vt:lpstr>Consume Label</vt:lpstr>
      <vt:lpstr>Consume Label</vt:lpstr>
      <vt:lpstr>Consume Label</vt:lpstr>
      <vt:lpstr>Consume Label</vt:lpstr>
      <vt:lpstr>Consume Label</vt:lpstr>
      <vt:lpstr>New Label</vt:lpstr>
      <vt:lpstr>New Label</vt:lpstr>
      <vt:lpstr>New Label</vt:lpstr>
      <vt:lpstr>New Label</vt:lpstr>
      <vt:lpstr>Query Labels</vt:lpstr>
      <vt:lpstr>Query Labels</vt:lpstr>
      <vt:lpstr>Query Labels</vt:lpstr>
      <vt:lpstr>Query Labels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Packing List Received</dc:title>
  <dc:creator>Henrique Rech</dc:creator>
  <cp:lastModifiedBy>Felipe Juchem</cp:lastModifiedBy>
  <cp:revision>164</cp:revision>
  <dcterms:created xsi:type="dcterms:W3CDTF">2020-04-24T10:45:25Z</dcterms:created>
  <dcterms:modified xsi:type="dcterms:W3CDTF">2020-06-01T11:01:36Z</dcterms:modified>
</cp:coreProperties>
</file>